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Advent Pro SemiBold"/>
      <p:regular r:id="rId30"/>
      <p:bold r:id="rId31"/>
    </p:embeddedFont>
    <p:embeddedFont>
      <p:font typeface="Fira Sans Extra Condensed Medium"/>
      <p:regular r:id="rId32"/>
      <p:bold r:id="rId33"/>
      <p:italic r:id="rId34"/>
      <p:boldItalic r:id="rId35"/>
    </p:embeddedFont>
    <p:embeddedFont>
      <p:font typeface="Fira Sans Condensed Medium"/>
      <p:regular r:id="rId36"/>
      <p:bold r:id="rId37"/>
      <p:italic r:id="rId38"/>
      <p:boldItalic r:id="rId39"/>
    </p:embeddedFont>
    <p:embeddedFont>
      <p:font typeface="Maven Pro"/>
      <p:regular r:id="rId40"/>
      <p:bold r:id="rId41"/>
    </p:embeddedFont>
    <p:embeddedFont>
      <p:font typeface="Share Tech"/>
      <p:regular r:id="rId42"/>
    </p:embeddedFont>
    <p:embeddedFont>
      <p:font typeface="Open Sans"/>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avenPro-regular.fntdata"/><Relationship Id="rId20" Type="http://schemas.openxmlformats.org/officeDocument/2006/relationships/slide" Target="slides/slide14.xml"/><Relationship Id="rId42" Type="http://schemas.openxmlformats.org/officeDocument/2006/relationships/font" Target="fonts/ShareTech-regular.fntdata"/><Relationship Id="rId41" Type="http://schemas.openxmlformats.org/officeDocument/2006/relationships/font" Target="fonts/MavenPro-bold.fntdata"/><Relationship Id="rId22" Type="http://schemas.openxmlformats.org/officeDocument/2006/relationships/slide" Target="slides/slide16.xml"/><Relationship Id="rId44" Type="http://schemas.openxmlformats.org/officeDocument/2006/relationships/font" Target="fonts/OpenSans-bold.fntdata"/><Relationship Id="rId21" Type="http://schemas.openxmlformats.org/officeDocument/2006/relationships/slide" Target="slides/slide15.xml"/><Relationship Id="rId43" Type="http://schemas.openxmlformats.org/officeDocument/2006/relationships/font" Target="fonts/OpenSans-regular.fntdata"/><Relationship Id="rId24" Type="http://schemas.openxmlformats.org/officeDocument/2006/relationships/slide" Target="slides/slide18.xml"/><Relationship Id="rId46" Type="http://schemas.openxmlformats.org/officeDocument/2006/relationships/font" Target="fonts/OpenSans-boldItalic.fntdata"/><Relationship Id="rId23" Type="http://schemas.openxmlformats.org/officeDocument/2006/relationships/slide" Target="slides/slide17.xml"/><Relationship Id="rId45" Type="http://schemas.openxmlformats.org/officeDocument/2006/relationships/font" Target="fonts/Open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AdventProSemiBold-bold.fntdata"/><Relationship Id="rId30" Type="http://schemas.openxmlformats.org/officeDocument/2006/relationships/font" Target="fonts/AdventProSemiBold-regular.fntdata"/><Relationship Id="rId11" Type="http://schemas.openxmlformats.org/officeDocument/2006/relationships/slide" Target="slides/slide5.xml"/><Relationship Id="rId33" Type="http://schemas.openxmlformats.org/officeDocument/2006/relationships/font" Target="fonts/FiraSansExtraCondensedMedium-bold.fntdata"/><Relationship Id="rId10" Type="http://schemas.openxmlformats.org/officeDocument/2006/relationships/slide" Target="slides/slide4.xml"/><Relationship Id="rId32" Type="http://schemas.openxmlformats.org/officeDocument/2006/relationships/font" Target="fonts/FiraSansExtraCondensedMedium-regular.fntdata"/><Relationship Id="rId13" Type="http://schemas.openxmlformats.org/officeDocument/2006/relationships/slide" Target="slides/slide7.xml"/><Relationship Id="rId35" Type="http://schemas.openxmlformats.org/officeDocument/2006/relationships/font" Target="fonts/FiraSansExtraCondensedMedium-boldItalic.fntdata"/><Relationship Id="rId12" Type="http://schemas.openxmlformats.org/officeDocument/2006/relationships/slide" Target="slides/slide6.xml"/><Relationship Id="rId34" Type="http://schemas.openxmlformats.org/officeDocument/2006/relationships/font" Target="fonts/FiraSansExtraCondensedMedium-italic.fntdata"/><Relationship Id="rId15" Type="http://schemas.openxmlformats.org/officeDocument/2006/relationships/slide" Target="slides/slide9.xml"/><Relationship Id="rId37" Type="http://schemas.openxmlformats.org/officeDocument/2006/relationships/font" Target="fonts/FiraSansCondensedMedium-bold.fntdata"/><Relationship Id="rId14" Type="http://schemas.openxmlformats.org/officeDocument/2006/relationships/slide" Target="slides/slide8.xml"/><Relationship Id="rId36" Type="http://schemas.openxmlformats.org/officeDocument/2006/relationships/font" Target="fonts/FiraSansCondensedMedium-regular.fntdata"/><Relationship Id="rId17" Type="http://schemas.openxmlformats.org/officeDocument/2006/relationships/slide" Target="slides/slide11.xml"/><Relationship Id="rId39" Type="http://schemas.openxmlformats.org/officeDocument/2006/relationships/font" Target="fonts/FiraSansCondensedMedium-boldItalic.fntdata"/><Relationship Id="rId16" Type="http://schemas.openxmlformats.org/officeDocument/2006/relationships/slide" Target="slides/slide10.xml"/><Relationship Id="rId38" Type="http://schemas.openxmlformats.org/officeDocument/2006/relationships/font" Target="fonts/FiraSansCondensedMedium-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outube.com/watch?v=ekixid21Q5U&amp;t=546s"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image-net.org/challenges/LSVRC/"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cafe4b6ec9_0_14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cafe4b6ec9_0_14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ce2b3abf7e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ce2b3abf7e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mean average precision (mAP)</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ce2b3abf7e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ce2b3abf7e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ce2b3abf7e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ce2b3abf7e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ce2b3abf7e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ce2b3abf7e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ce2b3abf7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ce2b3abf7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ce2b3abf7e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ce2b3abf7e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GB"/>
              <a:t>Optimizer </a:t>
            </a:r>
            <a:endParaRPr/>
          </a:p>
          <a:p>
            <a:pPr indent="0" lvl="0" marL="0" rtl="0" algn="l">
              <a:spcBef>
                <a:spcPts val="0"/>
              </a:spcBef>
              <a:spcAft>
                <a:spcPts val="0"/>
              </a:spcAft>
              <a:buNone/>
            </a:pPr>
            <a:r>
              <a:rPr lang="en-GB"/>
              <a:t>4. Komponen regularisasi yang ditambahkan dalam rumus loss untuk menghindari jaringan terlalu confident pada suatu class yang dapat membantu menghindari overfitting</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ce453b85d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ce453b85d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Pool untuk Inception Block A adalah Max pool</a:t>
            </a:r>
            <a:endParaRPr/>
          </a:p>
          <a:p>
            <a:pPr indent="0" lvl="0" marL="0" rtl="0" algn="l">
              <a:spcBef>
                <a:spcPts val="0"/>
              </a:spcBef>
              <a:spcAft>
                <a:spcPts val="0"/>
              </a:spcAft>
              <a:buNone/>
            </a:pPr>
            <a:r>
              <a:rPr lang="en-GB"/>
              <a:t>Pool untuk Inception Block B adalah average pool, N=7</a:t>
            </a:r>
            <a:endParaRPr/>
          </a:p>
          <a:p>
            <a:pPr indent="0" lvl="0" marL="0" rtl="0" algn="l">
              <a:spcBef>
                <a:spcPts val="0"/>
              </a:spcBef>
              <a:spcAft>
                <a:spcPts val="0"/>
              </a:spcAft>
              <a:buClr>
                <a:schemeClr val="dk1"/>
              </a:buClr>
              <a:buSzPts val="1100"/>
              <a:buFont typeface="Arial"/>
              <a:buNone/>
            </a:pPr>
            <a:r>
              <a:rPr lang="en-GB"/>
              <a:t>Pool untuk Inception Block C adalah Max pool</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ce453b85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ce453b85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a:t>
            </a:r>
            <a:endParaRPr/>
          </a:p>
          <a:p>
            <a:pPr indent="0" lvl="0" marL="0" rtl="0" algn="l">
              <a:spcBef>
                <a:spcPts val="0"/>
              </a:spcBef>
              <a:spcAft>
                <a:spcPts val="0"/>
              </a:spcAft>
              <a:buNone/>
            </a:pPr>
            <a:r>
              <a:rPr lang="en-GB" u="sng">
                <a:solidFill>
                  <a:schemeClr val="hlink"/>
                </a:solidFill>
                <a:hlinkClick r:id="rId2"/>
              </a:rPr>
              <a:t>https://www.youtube.com/watch?v=ekixid21Q5U&amp;t=546s</a:t>
            </a:r>
            <a:br>
              <a:rPr lang="en-GB"/>
            </a:br>
            <a:r>
              <a:rPr lang="en-GB"/>
              <a:t>https://www.google.com/url?sa=i&amp;url=https%3A%2F%2Flink.springer.com%2Fchapter%2F10.1007%2F978-981-15-6067-5_42&amp;psig=AOvVaw0mO276euK26Kzd38sBmFWj&amp;ust=1617439526163000&amp;source=images&amp;cd=vfe&amp;ved=0CAIQjRxqFwoTCODQ3PSV3-8CFQAAAAAdAAAAABAD</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ce453b85d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ce453b85d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ce453b85d5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ce453b85d5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d5a0a88f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d5a0a88f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Tujuan : untuk propose sebuah deep convolutional neural network bernama Inception untuk mencapai state of the art dalam klasifikasi dan deteksi di sebuah lomba ILSVRC 2014</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ce2b3abf7e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ce2b3abf7e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ce453b85d5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ce453b85d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https://ichi.pro/id/review-inception-v4-evolved-from-googlenet-digabung-dengan-resnet-idea-image-classification-103956254365884</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cc3e4e7b4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cc3e4e7b4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cc3e4e7c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cc3e4e7c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ce2b3abf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ce2b3abf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Char char="-"/>
            </a:pPr>
            <a:r>
              <a:rPr lang="en-GB" sz="1050">
                <a:solidFill>
                  <a:srgbClr val="333333"/>
                </a:solidFill>
                <a:highlight>
                  <a:srgbClr val="FFFFFF"/>
                </a:highlight>
              </a:rPr>
              <a:t>Memilih hyperparameter itu sulit karena kami tidak benar-benar tahu apa yang seharusnya menjadi ukuran filter yang harus sempurna untuk gambar masukan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ce2b3abf7e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ce2b3abf7e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Inception V1 :</a:t>
            </a:r>
            <a:endParaRPr/>
          </a:p>
          <a:p>
            <a:pPr indent="-295275" lvl="0" marL="457200" rtl="0" algn="l">
              <a:lnSpc>
                <a:spcPct val="115000"/>
              </a:lnSpc>
              <a:spcBef>
                <a:spcPts val="0"/>
              </a:spcBef>
              <a:spcAft>
                <a:spcPts val="0"/>
              </a:spcAft>
              <a:buClr>
                <a:srgbClr val="222222"/>
              </a:buClr>
              <a:buSzPts val="1050"/>
              <a:buFont typeface="Open Sans"/>
              <a:buChar char="●"/>
            </a:pPr>
            <a:r>
              <a:rPr lang="en-GB" sz="1050">
                <a:solidFill>
                  <a:srgbClr val="222222"/>
                </a:solidFill>
                <a:highlight>
                  <a:srgbClr val="FFFFFF"/>
                </a:highlight>
                <a:latin typeface="Open Sans"/>
                <a:ea typeface="Open Sans"/>
                <a:cs typeface="Open Sans"/>
                <a:sym typeface="Open Sans"/>
              </a:rPr>
              <a:t>Karena banyaknya variasi informasi dari lokasi di dalam gambar, memilih ukuran kernel yang tepat untuk operasi </a:t>
            </a:r>
            <a:r>
              <a:rPr i="1" lang="en-GB" sz="1050">
                <a:solidFill>
                  <a:srgbClr val="222222"/>
                </a:solidFill>
                <a:highlight>
                  <a:srgbClr val="FFFFFF"/>
                </a:highlight>
                <a:latin typeface="Open Sans"/>
                <a:ea typeface="Open Sans"/>
                <a:cs typeface="Open Sans"/>
                <a:sym typeface="Open Sans"/>
              </a:rPr>
              <a:t>convolution</a:t>
            </a:r>
            <a:r>
              <a:rPr lang="en-GB" sz="1050">
                <a:solidFill>
                  <a:srgbClr val="222222"/>
                </a:solidFill>
                <a:highlight>
                  <a:srgbClr val="FFFFFF"/>
                </a:highlight>
                <a:latin typeface="Open Sans"/>
                <a:ea typeface="Open Sans"/>
                <a:cs typeface="Open Sans"/>
                <a:sym typeface="Open Sans"/>
              </a:rPr>
              <a:t> menjadi sulit. Kernel yang lebih besar lebih disukai untuk menyalurkan informasi secara global, sedangkan kernel yang lebih kecil lebih disukai untuk menyalurkan informasi secara lokal.</a:t>
            </a:r>
            <a:endParaRPr sz="1050">
              <a:solidFill>
                <a:srgbClr val="222222"/>
              </a:solidFill>
              <a:highlight>
                <a:srgbClr val="FFFFFF"/>
              </a:highlight>
              <a:latin typeface="Open Sans"/>
              <a:ea typeface="Open Sans"/>
              <a:cs typeface="Open Sans"/>
              <a:sym typeface="Open Sans"/>
            </a:endParaRPr>
          </a:p>
          <a:p>
            <a:pPr indent="-295275" lvl="0" marL="457200" rtl="0" algn="l">
              <a:lnSpc>
                <a:spcPct val="115000"/>
              </a:lnSpc>
              <a:spcBef>
                <a:spcPts val="0"/>
              </a:spcBef>
              <a:spcAft>
                <a:spcPts val="0"/>
              </a:spcAft>
              <a:buClr>
                <a:srgbClr val="222222"/>
              </a:buClr>
              <a:buSzPts val="1050"/>
              <a:buFont typeface="Open Sans"/>
              <a:buChar char="●"/>
            </a:pPr>
            <a:r>
              <a:rPr lang="en-GB" sz="1050">
                <a:solidFill>
                  <a:srgbClr val="222222"/>
                </a:solidFill>
                <a:highlight>
                  <a:srgbClr val="FFFFFF"/>
                </a:highlight>
                <a:latin typeface="Open Sans"/>
                <a:ea typeface="Open Sans"/>
                <a:cs typeface="Open Sans"/>
                <a:sym typeface="Open Sans"/>
              </a:rPr>
              <a:t>Jaringan yang sangat “deep” / mendalam (</a:t>
            </a:r>
            <a:r>
              <a:rPr i="1" lang="en-GB" sz="1050">
                <a:solidFill>
                  <a:srgbClr val="222222"/>
                </a:solidFill>
                <a:highlight>
                  <a:srgbClr val="FFFFFF"/>
                </a:highlight>
                <a:latin typeface="Open Sans"/>
                <a:ea typeface="Open Sans"/>
                <a:cs typeface="Open Sans"/>
                <a:sym typeface="Open Sans"/>
              </a:rPr>
              <a:t>very deep learning</a:t>
            </a:r>
            <a:r>
              <a:rPr lang="en-GB" sz="1050">
                <a:solidFill>
                  <a:srgbClr val="222222"/>
                </a:solidFill>
                <a:highlight>
                  <a:srgbClr val="FFFFFF"/>
                </a:highlight>
                <a:latin typeface="Open Sans"/>
                <a:ea typeface="Open Sans"/>
                <a:cs typeface="Open Sans"/>
                <a:sym typeface="Open Sans"/>
              </a:rPr>
              <a:t>) rentan terjadi </a:t>
            </a:r>
            <a:r>
              <a:rPr i="1" lang="en-GB" sz="1050">
                <a:solidFill>
                  <a:srgbClr val="222222"/>
                </a:solidFill>
                <a:highlight>
                  <a:srgbClr val="FFFFFF"/>
                </a:highlight>
                <a:latin typeface="Open Sans"/>
                <a:ea typeface="Open Sans"/>
                <a:cs typeface="Open Sans"/>
                <a:sym typeface="Open Sans"/>
              </a:rPr>
              <a:t>overfitting</a:t>
            </a:r>
            <a:r>
              <a:rPr lang="en-GB" sz="1050">
                <a:solidFill>
                  <a:srgbClr val="222222"/>
                </a:solidFill>
                <a:highlight>
                  <a:srgbClr val="FFFFFF"/>
                </a:highlight>
                <a:latin typeface="Open Sans"/>
                <a:ea typeface="Open Sans"/>
                <a:cs typeface="Open Sans"/>
                <a:sym typeface="Open Sans"/>
              </a:rPr>
              <a:t>, sehingga sulit untuk memperbarui gradien pada seluruh </a:t>
            </a:r>
            <a:r>
              <a:rPr i="1" lang="en-GB" sz="1050">
                <a:solidFill>
                  <a:srgbClr val="222222"/>
                </a:solidFill>
                <a:highlight>
                  <a:srgbClr val="FFFFFF"/>
                </a:highlight>
                <a:latin typeface="Open Sans"/>
                <a:ea typeface="Open Sans"/>
                <a:cs typeface="Open Sans"/>
                <a:sym typeface="Open Sans"/>
              </a:rPr>
              <a:t>network</a:t>
            </a:r>
            <a:r>
              <a:rPr lang="en-GB" sz="1050">
                <a:solidFill>
                  <a:srgbClr val="222222"/>
                </a:solidFill>
                <a:highlight>
                  <a:srgbClr val="FFFFFF"/>
                </a:highlight>
                <a:latin typeface="Open Sans"/>
                <a:ea typeface="Open Sans"/>
                <a:cs typeface="Open Sans"/>
                <a:sym typeface="Open Sans"/>
              </a:rPr>
              <a:t>.</a:t>
            </a:r>
            <a:endParaRPr sz="1050">
              <a:solidFill>
                <a:srgbClr val="222222"/>
              </a:solidFill>
              <a:highlight>
                <a:srgbClr val="FFFFFF"/>
              </a:highlight>
              <a:latin typeface="Open Sans"/>
              <a:ea typeface="Open Sans"/>
              <a:cs typeface="Open Sans"/>
              <a:sym typeface="Open Sans"/>
            </a:endParaRPr>
          </a:p>
          <a:p>
            <a:pPr indent="-295275" lvl="0" marL="457200" rtl="0" algn="l">
              <a:lnSpc>
                <a:spcPct val="115000"/>
              </a:lnSpc>
              <a:spcBef>
                <a:spcPts val="0"/>
              </a:spcBef>
              <a:spcAft>
                <a:spcPts val="0"/>
              </a:spcAft>
              <a:buClr>
                <a:srgbClr val="222222"/>
              </a:buClr>
              <a:buSzPts val="1050"/>
              <a:buFont typeface="Open Sans"/>
              <a:buChar char="●"/>
            </a:pPr>
            <a:r>
              <a:rPr lang="en-GB" sz="1050">
                <a:solidFill>
                  <a:srgbClr val="222222"/>
                </a:solidFill>
                <a:highlight>
                  <a:srgbClr val="FFFFFF"/>
                </a:highlight>
                <a:latin typeface="Open Sans"/>
                <a:ea typeface="Open Sans"/>
                <a:cs typeface="Open Sans"/>
                <a:sym typeface="Open Sans"/>
              </a:rPr>
              <a:t>Operasi </a:t>
            </a:r>
            <a:r>
              <a:rPr i="1" lang="en-GB" sz="1050">
                <a:solidFill>
                  <a:srgbClr val="222222"/>
                </a:solidFill>
                <a:highlight>
                  <a:srgbClr val="FFFFFF"/>
                </a:highlight>
                <a:latin typeface="Open Sans"/>
                <a:ea typeface="Open Sans"/>
                <a:cs typeface="Open Sans"/>
                <a:sym typeface="Open Sans"/>
              </a:rPr>
              <a:t>convolution</a:t>
            </a:r>
            <a:r>
              <a:rPr lang="en-GB" sz="1050">
                <a:solidFill>
                  <a:srgbClr val="222222"/>
                </a:solidFill>
                <a:highlight>
                  <a:srgbClr val="FFFFFF"/>
                </a:highlight>
                <a:latin typeface="Open Sans"/>
                <a:ea typeface="Open Sans"/>
                <a:cs typeface="Open Sans"/>
                <a:sym typeface="Open Sans"/>
              </a:rPr>
              <a:t> yang menumpuk dalam jumlah besar juga dapat menyebabkan waktu komputasi yang lama/ mahal</a:t>
            </a:r>
            <a:endParaRPr sz="1050">
              <a:solidFill>
                <a:srgbClr val="222222"/>
              </a:solidFill>
              <a:highlight>
                <a:srgbClr val="FFFFFF"/>
              </a:highlight>
              <a:latin typeface="Open Sans"/>
              <a:ea typeface="Open Sans"/>
              <a:cs typeface="Open Sans"/>
              <a:sym typeface="Open Sans"/>
            </a:endParaRPr>
          </a:p>
          <a:p>
            <a:pPr indent="0" lvl="0" marL="0" rtl="0" algn="l">
              <a:spcBef>
                <a:spcPts val="22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ce2b3abf7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ce2b3abf7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lphaLcParenR"/>
            </a:pPr>
            <a:r>
              <a:rPr lang="en-GB"/>
              <a:t>Naive Version: konsep dasar dari InceptionNet yang dimana dari input layer sebelumnya akan dipecah ke beberapa conv layer. Tetapi metode naive ini dapat terbilang krg efisien karena masih memakan biaya komputasi yang cukup banyak sehingga ditambahkannya conv layer 1x1 bottleneck seperti pada gambar (b) dengan tujuan untuk mengurangi dimensi input sehingga biaya komputasi yang digunakan bisa lebih murah.</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ce2b3abf7e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ce2b3abf7e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Auxiliary</a:t>
            </a:r>
            <a:r>
              <a:rPr lang="en-GB"/>
              <a:t> Classifier digunakan untuk menghitung loss pada saat training. Weight yang digunakan untuk setiap auxilarry loss adalah 0.3</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ce2b3abf7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ce2b3abf7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Fungsi dari dropout adalah teknik untuk mencegah masalah overfitting [19]. Dropout ini direpresentasikan pada fully connected layer dengan cara kerja menonaktifkan beberapa neuron secara rendom yang tidak diperlukan</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Linear bottleneck menghapus aktivasi ReLU di akhir proses inverted residual block. Sehingga informasi yang diberikan tidak ada yang hilang.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Softmax digunakan untuk menghitung loss pada saat training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ce2b3abf7e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ce2b3abf7e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1A0DAB"/>
                </a:solidFill>
                <a:highlight>
                  <a:srgbClr val="FFFFFF"/>
                </a:highlight>
                <a:uFill>
                  <a:noFill/>
                </a:uFill>
                <a:hlinkClick r:id="rId2">
                  <a:extLst>
                    <a:ext uri="{A12FA001-AC4F-418D-AE19-62706E023703}">
                      <ahyp:hlinkClr val="tx"/>
                    </a:ext>
                  </a:extLst>
                </a:hlinkClick>
              </a:rPr>
              <a:t>ImageNet Large Scale Visual Recognition Challenge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ce2b3abf7e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ce2b3abf7e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mean average precision (mAP)</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5" name="Google Shape;55;p14"/>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6" name="Google Shape;56;p14"/>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14"/>
          <p:cNvGrpSpPr/>
          <p:nvPr/>
        </p:nvGrpSpPr>
        <p:grpSpPr>
          <a:xfrm>
            <a:off x="8263682" y="-434366"/>
            <a:ext cx="188886" cy="1181531"/>
            <a:chOff x="2877432" y="975334"/>
            <a:chExt cx="188886" cy="1181531"/>
          </a:xfrm>
        </p:grpSpPr>
        <p:sp>
          <p:nvSpPr>
            <p:cNvPr id="63" name="Google Shape;63;p14"/>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14"/>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14"/>
          <p:cNvGrpSpPr/>
          <p:nvPr/>
        </p:nvGrpSpPr>
        <p:grpSpPr>
          <a:xfrm>
            <a:off x="3090746" y="-533657"/>
            <a:ext cx="98059" cy="1147596"/>
            <a:chOff x="3347921" y="16006"/>
            <a:chExt cx="98059" cy="1147596"/>
          </a:xfrm>
        </p:grpSpPr>
        <p:sp>
          <p:nvSpPr>
            <p:cNvPr id="68" name="Google Shape;68;p1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14"/>
          <p:cNvGrpSpPr/>
          <p:nvPr/>
        </p:nvGrpSpPr>
        <p:grpSpPr>
          <a:xfrm>
            <a:off x="4892771" y="-340112"/>
            <a:ext cx="121172" cy="760495"/>
            <a:chOff x="5245196" y="3136513"/>
            <a:chExt cx="121172" cy="760495"/>
          </a:xfrm>
        </p:grpSpPr>
        <p:sp>
          <p:nvSpPr>
            <p:cNvPr id="71" name="Google Shape;71;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14"/>
          <p:cNvGrpSpPr/>
          <p:nvPr/>
        </p:nvGrpSpPr>
        <p:grpSpPr>
          <a:xfrm>
            <a:off x="250617" y="2402301"/>
            <a:ext cx="188650" cy="2468354"/>
            <a:chOff x="250617" y="2402301"/>
            <a:chExt cx="188650" cy="2468354"/>
          </a:xfrm>
        </p:grpSpPr>
        <p:sp>
          <p:nvSpPr>
            <p:cNvPr id="74" name="Google Shape;74;p14"/>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14"/>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14"/>
          <p:cNvGrpSpPr/>
          <p:nvPr/>
        </p:nvGrpSpPr>
        <p:grpSpPr>
          <a:xfrm>
            <a:off x="2038689" y="173907"/>
            <a:ext cx="57599" cy="831799"/>
            <a:chOff x="2038689" y="173907"/>
            <a:chExt cx="57599" cy="831799"/>
          </a:xfrm>
        </p:grpSpPr>
        <p:sp>
          <p:nvSpPr>
            <p:cNvPr id="81" name="Google Shape;81;p1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3" name="Shape 83"/>
        <p:cNvGrpSpPr/>
        <p:nvPr/>
      </p:nvGrpSpPr>
      <p:grpSpPr>
        <a:xfrm>
          <a:off x="0" y="0"/>
          <a:ext cx="0" cy="0"/>
          <a:chOff x="0" y="0"/>
          <a:chExt cx="0" cy="0"/>
        </a:xfrm>
      </p:grpSpPr>
      <p:sp>
        <p:nvSpPr>
          <p:cNvPr id="84" name="Google Shape;84;p15"/>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15"/>
          <p:cNvGrpSpPr/>
          <p:nvPr/>
        </p:nvGrpSpPr>
        <p:grpSpPr>
          <a:xfrm>
            <a:off x="8263682" y="-434366"/>
            <a:ext cx="188886" cy="1181531"/>
            <a:chOff x="2877432" y="975334"/>
            <a:chExt cx="188886" cy="1181531"/>
          </a:xfrm>
        </p:grpSpPr>
        <p:sp>
          <p:nvSpPr>
            <p:cNvPr id="87" name="Google Shape;87;p15"/>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5"/>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15"/>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 name="Google Shape;91;p15"/>
          <p:cNvGrpSpPr/>
          <p:nvPr/>
        </p:nvGrpSpPr>
        <p:grpSpPr>
          <a:xfrm>
            <a:off x="3643898" y="-436198"/>
            <a:ext cx="133252" cy="1952377"/>
            <a:chOff x="6780548" y="337714"/>
            <a:chExt cx="133252" cy="1952377"/>
          </a:xfrm>
        </p:grpSpPr>
        <p:sp>
          <p:nvSpPr>
            <p:cNvPr id="92" name="Google Shape;92;p15"/>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15"/>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5"/>
          <p:cNvGrpSpPr/>
          <p:nvPr/>
        </p:nvGrpSpPr>
        <p:grpSpPr>
          <a:xfrm>
            <a:off x="8008096" y="2108910"/>
            <a:ext cx="199001" cy="2139769"/>
            <a:chOff x="8008096" y="2108910"/>
            <a:chExt cx="199001" cy="2139769"/>
          </a:xfrm>
        </p:grpSpPr>
        <p:sp>
          <p:nvSpPr>
            <p:cNvPr id="96" name="Google Shape;96;p15"/>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15"/>
          <p:cNvGrpSpPr/>
          <p:nvPr/>
        </p:nvGrpSpPr>
        <p:grpSpPr>
          <a:xfrm>
            <a:off x="520996" y="1091548"/>
            <a:ext cx="199001" cy="2139769"/>
            <a:chOff x="8008096" y="2108910"/>
            <a:chExt cx="199001" cy="2139769"/>
          </a:xfrm>
        </p:grpSpPr>
        <p:sp>
          <p:nvSpPr>
            <p:cNvPr id="99" name="Google Shape;99;p15"/>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5"/>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02" name="Google Shape;102;p15"/>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3" name="Google Shape;103;p15"/>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 name="Shape 104"/>
        <p:cNvGrpSpPr/>
        <p:nvPr/>
      </p:nvGrpSpPr>
      <p:grpSpPr>
        <a:xfrm>
          <a:off x="0" y="0"/>
          <a:ext cx="0" cy="0"/>
          <a:chOff x="0" y="0"/>
          <a:chExt cx="0" cy="0"/>
        </a:xfrm>
      </p:grpSpPr>
      <p:sp>
        <p:nvSpPr>
          <p:cNvPr id="105" name="Google Shape;105;p16"/>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6" name="Google Shape;106;p16"/>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7" name="Google Shape;107;p16"/>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6"/>
          <p:cNvGrpSpPr/>
          <p:nvPr/>
        </p:nvGrpSpPr>
        <p:grpSpPr>
          <a:xfrm>
            <a:off x="8148521" y="3004593"/>
            <a:ext cx="98059" cy="1147596"/>
            <a:chOff x="3347921" y="16006"/>
            <a:chExt cx="98059" cy="1147596"/>
          </a:xfrm>
        </p:grpSpPr>
        <p:sp>
          <p:nvSpPr>
            <p:cNvPr id="113" name="Google Shape;113;p16"/>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6"/>
          <p:cNvGrpSpPr/>
          <p:nvPr/>
        </p:nvGrpSpPr>
        <p:grpSpPr>
          <a:xfrm>
            <a:off x="281421" y="3769263"/>
            <a:ext cx="121172" cy="760495"/>
            <a:chOff x="5245196" y="3136513"/>
            <a:chExt cx="121172" cy="760495"/>
          </a:xfrm>
        </p:grpSpPr>
        <p:sp>
          <p:nvSpPr>
            <p:cNvPr id="116" name="Google Shape;116;p16"/>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16"/>
          <p:cNvGrpSpPr/>
          <p:nvPr/>
        </p:nvGrpSpPr>
        <p:grpSpPr>
          <a:xfrm>
            <a:off x="8534739" y="4069632"/>
            <a:ext cx="57599" cy="831799"/>
            <a:chOff x="2038689" y="173907"/>
            <a:chExt cx="57599" cy="831799"/>
          </a:xfrm>
        </p:grpSpPr>
        <p:sp>
          <p:nvSpPr>
            <p:cNvPr id="119" name="Google Shape;119;p16"/>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16"/>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3" name="Shape 123"/>
        <p:cNvGrpSpPr/>
        <p:nvPr/>
      </p:nvGrpSpPr>
      <p:grpSpPr>
        <a:xfrm>
          <a:off x="0" y="0"/>
          <a:ext cx="0" cy="0"/>
          <a:chOff x="0" y="0"/>
          <a:chExt cx="0" cy="0"/>
        </a:xfrm>
      </p:grpSpPr>
      <p:sp>
        <p:nvSpPr>
          <p:cNvPr id="124" name="Google Shape;124;p17"/>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25" name="Google Shape;125;p17"/>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26" name="Google Shape;126;p17"/>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27" name="Google Shape;127;p17"/>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28" name="Google Shape;128;p17"/>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29" name="Google Shape;129;p1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17"/>
          <p:cNvGrpSpPr/>
          <p:nvPr/>
        </p:nvGrpSpPr>
        <p:grpSpPr>
          <a:xfrm>
            <a:off x="6626134" y="-164562"/>
            <a:ext cx="121172" cy="760495"/>
            <a:chOff x="5245196" y="3136513"/>
            <a:chExt cx="121172" cy="760495"/>
          </a:xfrm>
        </p:grpSpPr>
        <p:sp>
          <p:nvSpPr>
            <p:cNvPr id="134" name="Google Shape;134;p1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1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8" name="Shape 138"/>
        <p:cNvGrpSpPr/>
        <p:nvPr/>
      </p:nvGrpSpPr>
      <p:grpSpPr>
        <a:xfrm>
          <a:off x="0" y="0"/>
          <a:ext cx="0" cy="0"/>
          <a:chOff x="0" y="0"/>
          <a:chExt cx="0" cy="0"/>
        </a:xfrm>
      </p:grpSpPr>
      <p:sp>
        <p:nvSpPr>
          <p:cNvPr id="139" name="Google Shape;139;p18"/>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40" name="Google Shape;140;p18"/>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0" name="Shape 150"/>
        <p:cNvGrpSpPr/>
        <p:nvPr/>
      </p:nvGrpSpPr>
      <p:grpSpPr>
        <a:xfrm>
          <a:off x="0" y="0"/>
          <a:ext cx="0" cy="0"/>
          <a:chOff x="0" y="0"/>
          <a:chExt cx="0" cy="0"/>
        </a:xfrm>
      </p:grpSpPr>
      <p:sp>
        <p:nvSpPr>
          <p:cNvPr id="151" name="Google Shape;151;p19"/>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52" name="Google Shape;152;p19"/>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53" name="Google Shape;153;p19"/>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19"/>
          <p:cNvGrpSpPr/>
          <p:nvPr/>
        </p:nvGrpSpPr>
        <p:grpSpPr>
          <a:xfrm>
            <a:off x="6626134" y="-164562"/>
            <a:ext cx="121172" cy="760495"/>
            <a:chOff x="5245196" y="3136513"/>
            <a:chExt cx="121172" cy="760495"/>
          </a:xfrm>
        </p:grpSpPr>
        <p:sp>
          <p:nvSpPr>
            <p:cNvPr id="158" name="Google Shape;158;p19"/>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19"/>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2" name="Shape 162"/>
        <p:cNvGrpSpPr/>
        <p:nvPr/>
      </p:nvGrpSpPr>
      <p:grpSpPr>
        <a:xfrm>
          <a:off x="0" y="0"/>
          <a:ext cx="0" cy="0"/>
          <a:chOff x="0" y="0"/>
          <a:chExt cx="0" cy="0"/>
        </a:xfrm>
      </p:grpSpPr>
      <p:sp>
        <p:nvSpPr>
          <p:cNvPr id="163" name="Google Shape;163;p20"/>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64" name="Google Shape;164;p20"/>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20"/>
          <p:cNvGrpSpPr/>
          <p:nvPr/>
        </p:nvGrpSpPr>
        <p:grpSpPr>
          <a:xfrm>
            <a:off x="8263682" y="-434366"/>
            <a:ext cx="188886" cy="1181531"/>
            <a:chOff x="2877432" y="975334"/>
            <a:chExt cx="188886" cy="1181531"/>
          </a:xfrm>
        </p:grpSpPr>
        <p:sp>
          <p:nvSpPr>
            <p:cNvPr id="171" name="Google Shape;171;p20"/>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20"/>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20"/>
          <p:cNvGrpSpPr/>
          <p:nvPr/>
        </p:nvGrpSpPr>
        <p:grpSpPr>
          <a:xfrm>
            <a:off x="3090746" y="-533657"/>
            <a:ext cx="98059" cy="1147596"/>
            <a:chOff x="3347921" y="16006"/>
            <a:chExt cx="98059" cy="1147596"/>
          </a:xfrm>
        </p:grpSpPr>
        <p:sp>
          <p:nvSpPr>
            <p:cNvPr id="178" name="Google Shape;178;p20"/>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20"/>
          <p:cNvGrpSpPr/>
          <p:nvPr/>
        </p:nvGrpSpPr>
        <p:grpSpPr>
          <a:xfrm>
            <a:off x="4892771" y="-340112"/>
            <a:ext cx="121172" cy="760495"/>
            <a:chOff x="5245196" y="3136513"/>
            <a:chExt cx="121172" cy="760495"/>
          </a:xfrm>
        </p:grpSpPr>
        <p:sp>
          <p:nvSpPr>
            <p:cNvPr id="181" name="Google Shape;181;p20"/>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20"/>
          <p:cNvGrpSpPr/>
          <p:nvPr/>
        </p:nvGrpSpPr>
        <p:grpSpPr>
          <a:xfrm>
            <a:off x="6967836" y="85439"/>
            <a:ext cx="133252" cy="1952377"/>
            <a:chOff x="6780548" y="337714"/>
            <a:chExt cx="133252" cy="1952377"/>
          </a:xfrm>
        </p:grpSpPr>
        <p:sp>
          <p:nvSpPr>
            <p:cNvPr id="184" name="Google Shape;184;p20"/>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20"/>
          <p:cNvGrpSpPr/>
          <p:nvPr/>
        </p:nvGrpSpPr>
        <p:grpSpPr>
          <a:xfrm>
            <a:off x="250617" y="2402301"/>
            <a:ext cx="188650" cy="2468354"/>
            <a:chOff x="250617" y="2402301"/>
            <a:chExt cx="188650" cy="2468354"/>
          </a:xfrm>
        </p:grpSpPr>
        <p:sp>
          <p:nvSpPr>
            <p:cNvPr id="187" name="Google Shape;187;p20"/>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20"/>
          <p:cNvGrpSpPr/>
          <p:nvPr/>
        </p:nvGrpSpPr>
        <p:grpSpPr>
          <a:xfrm>
            <a:off x="982417" y="1695096"/>
            <a:ext cx="199237" cy="2828935"/>
            <a:chOff x="1608717" y="1280046"/>
            <a:chExt cx="199237" cy="2828935"/>
          </a:xfrm>
        </p:grpSpPr>
        <p:sp>
          <p:nvSpPr>
            <p:cNvPr id="192" name="Google Shape;192;p20"/>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 name="Google Shape;195;p20"/>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20"/>
          <p:cNvGrpSpPr/>
          <p:nvPr/>
        </p:nvGrpSpPr>
        <p:grpSpPr>
          <a:xfrm>
            <a:off x="2038689" y="173907"/>
            <a:ext cx="57599" cy="831799"/>
            <a:chOff x="2038689" y="173907"/>
            <a:chExt cx="57599" cy="831799"/>
          </a:xfrm>
        </p:grpSpPr>
        <p:sp>
          <p:nvSpPr>
            <p:cNvPr id="197" name="Google Shape;197;p20"/>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 name="Google Shape;199;p20"/>
          <p:cNvGrpSpPr/>
          <p:nvPr/>
        </p:nvGrpSpPr>
        <p:grpSpPr>
          <a:xfrm>
            <a:off x="8008096" y="2108910"/>
            <a:ext cx="199001" cy="2139769"/>
            <a:chOff x="8008096" y="2108910"/>
            <a:chExt cx="199001" cy="2139769"/>
          </a:xfrm>
        </p:grpSpPr>
        <p:sp>
          <p:nvSpPr>
            <p:cNvPr id="200" name="Google Shape;200;p20"/>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20"/>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20"/>
          <p:cNvGrpSpPr/>
          <p:nvPr/>
        </p:nvGrpSpPr>
        <p:grpSpPr>
          <a:xfrm>
            <a:off x="4095146" y="-859690"/>
            <a:ext cx="199001" cy="2139769"/>
            <a:chOff x="8008096" y="2108910"/>
            <a:chExt cx="199001" cy="2139769"/>
          </a:xfrm>
        </p:grpSpPr>
        <p:sp>
          <p:nvSpPr>
            <p:cNvPr id="204" name="Google Shape;204;p20"/>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20"/>
          <p:cNvGrpSpPr/>
          <p:nvPr/>
        </p:nvGrpSpPr>
        <p:grpSpPr>
          <a:xfrm>
            <a:off x="6333286" y="3704939"/>
            <a:ext cx="133252" cy="1952377"/>
            <a:chOff x="6780548" y="337714"/>
            <a:chExt cx="133252" cy="1952377"/>
          </a:xfrm>
        </p:grpSpPr>
        <p:sp>
          <p:nvSpPr>
            <p:cNvPr id="207" name="Google Shape;207;p20"/>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 name="Google Shape;209;p20"/>
          <p:cNvGrpSpPr/>
          <p:nvPr/>
        </p:nvGrpSpPr>
        <p:grpSpPr>
          <a:xfrm>
            <a:off x="2702021" y="3612763"/>
            <a:ext cx="121172" cy="760495"/>
            <a:chOff x="5245196" y="3136513"/>
            <a:chExt cx="121172" cy="760495"/>
          </a:xfrm>
        </p:grpSpPr>
        <p:sp>
          <p:nvSpPr>
            <p:cNvPr id="210" name="Google Shape;210;p20"/>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20"/>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0"/>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4" name="Shape 214"/>
        <p:cNvGrpSpPr/>
        <p:nvPr/>
      </p:nvGrpSpPr>
      <p:grpSpPr>
        <a:xfrm>
          <a:off x="0" y="0"/>
          <a:ext cx="0" cy="0"/>
          <a:chOff x="0" y="0"/>
          <a:chExt cx="0" cy="0"/>
        </a:xfrm>
      </p:grpSpPr>
      <p:sp>
        <p:nvSpPr>
          <p:cNvPr id="215" name="Google Shape;215;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6" name="Google Shape;216;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7" name="Google Shape;217;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8" name="Shape 218"/>
        <p:cNvGrpSpPr/>
        <p:nvPr/>
      </p:nvGrpSpPr>
      <p:grpSpPr>
        <a:xfrm>
          <a:off x="0" y="0"/>
          <a:ext cx="0" cy="0"/>
          <a:chOff x="0" y="0"/>
          <a:chExt cx="0" cy="0"/>
        </a:xfrm>
      </p:grpSpPr>
      <p:sp>
        <p:nvSpPr>
          <p:cNvPr id="219" name="Google Shape;219;p22"/>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220" name="Shape 220"/>
        <p:cNvGrpSpPr/>
        <p:nvPr/>
      </p:nvGrpSpPr>
      <p:grpSpPr>
        <a:xfrm>
          <a:off x="0" y="0"/>
          <a:ext cx="0" cy="0"/>
          <a:chOff x="0" y="0"/>
          <a:chExt cx="0" cy="0"/>
        </a:xfrm>
      </p:grpSpPr>
      <p:sp>
        <p:nvSpPr>
          <p:cNvPr id="221" name="Google Shape;221;p23"/>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22" name="Google Shape;222;p23"/>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3" name="Google Shape;223;p23"/>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23"/>
          <p:cNvGrpSpPr/>
          <p:nvPr/>
        </p:nvGrpSpPr>
        <p:grpSpPr>
          <a:xfrm>
            <a:off x="8217007" y="3576772"/>
            <a:ext cx="188886" cy="1181531"/>
            <a:chOff x="2877432" y="975334"/>
            <a:chExt cx="188886" cy="1181531"/>
          </a:xfrm>
        </p:grpSpPr>
        <p:sp>
          <p:nvSpPr>
            <p:cNvPr id="229" name="Google Shape;229;p2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23"/>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23"/>
          <p:cNvGrpSpPr/>
          <p:nvPr/>
        </p:nvGrpSpPr>
        <p:grpSpPr>
          <a:xfrm>
            <a:off x="7519346" y="3243318"/>
            <a:ext cx="98059" cy="1147596"/>
            <a:chOff x="3347921" y="16006"/>
            <a:chExt cx="98059" cy="1147596"/>
          </a:xfrm>
        </p:grpSpPr>
        <p:sp>
          <p:nvSpPr>
            <p:cNvPr id="234" name="Google Shape;234;p23"/>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23"/>
          <p:cNvGrpSpPr/>
          <p:nvPr/>
        </p:nvGrpSpPr>
        <p:grpSpPr>
          <a:xfrm>
            <a:off x="805821" y="2953663"/>
            <a:ext cx="121172" cy="760495"/>
            <a:chOff x="5245196" y="3136513"/>
            <a:chExt cx="121172" cy="760495"/>
          </a:xfrm>
        </p:grpSpPr>
        <p:sp>
          <p:nvSpPr>
            <p:cNvPr id="237" name="Google Shape;237;p23"/>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23"/>
          <p:cNvGrpSpPr/>
          <p:nvPr/>
        </p:nvGrpSpPr>
        <p:grpSpPr>
          <a:xfrm>
            <a:off x="250617" y="2402301"/>
            <a:ext cx="188650" cy="2468354"/>
            <a:chOff x="250617" y="2402301"/>
            <a:chExt cx="188650" cy="2468354"/>
          </a:xfrm>
        </p:grpSpPr>
        <p:sp>
          <p:nvSpPr>
            <p:cNvPr id="240" name="Google Shape;240;p23"/>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 name="Google Shape;244;p23"/>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 name="Google Shape;246;p23"/>
          <p:cNvGrpSpPr/>
          <p:nvPr/>
        </p:nvGrpSpPr>
        <p:grpSpPr>
          <a:xfrm>
            <a:off x="2038689" y="173907"/>
            <a:ext cx="57599" cy="831799"/>
            <a:chOff x="2038689" y="173907"/>
            <a:chExt cx="57599" cy="831799"/>
          </a:xfrm>
        </p:grpSpPr>
        <p:sp>
          <p:nvSpPr>
            <p:cNvPr id="247" name="Google Shape;247;p23"/>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23"/>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23"/>
          <p:cNvGrpSpPr/>
          <p:nvPr/>
        </p:nvGrpSpPr>
        <p:grpSpPr>
          <a:xfrm>
            <a:off x="4920170" y="-496491"/>
            <a:ext cx="188886" cy="1181531"/>
            <a:chOff x="2877432" y="975334"/>
            <a:chExt cx="188886" cy="1181531"/>
          </a:xfrm>
        </p:grpSpPr>
        <p:sp>
          <p:nvSpPr>
            <p:cNvPr id="251" name="Google Shape;251;p2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23"/>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23"/>
          <p:cNvGrpSpPr/>
          <p:nvPr/>
        </p:nvGrpSpPr>
        <p:grpSpPr>
          <a:xfrm>
            <a:off x="3030471" y="-223849"/>
            <a:ext cx="121172" cy="760495"/>
            <a:chOff x="5245196" y="3136513"/>
            <a:chExt cx="121172" cy="760495"/>
          </a:xfrm>
        </p:grpSpPr>
        <p:sp>
          <p:nvSpPr>
            <p:cNvPr id="256" name="Google Shape;256;p23"/>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23"/>
          <p:cNvGrpSpPr/>
          <p:nvPr/>
        </p:nvGrpSpPr>
        <p:grpSpPr>
          <a:xfrm>
            <a:off x="2306292" y="2569221"/>
            <a:ext cx="199237" cy="2828935"/>
            <a:chOff x="1608717" y="1280046"/>
            <a:chExt cx="199237" cy="2828935"/>
          </a:xfrm>
        </p:grpSpPr>
        <p:sp>
          <p:nvSpPr>
            <p:cNvPr id="259" name="Google Shape;259;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2" name="Shape 262"/>
        <p:cNvGrpSpPr/>
        <p:nvPr/>
      </p:nvGrpSpPr>
      <p:grpSpPr>
        <a:xfrm>
          <a:off x="0" y="0"/>
          <a:ext cx="0" cy="0"/>
          <a:chOff x="0" y="0"/>
          <a:chExt cx="0" cy="0"/>
        </a:xfrm>
      </p:grpSpPr>
      <p:sp>
        <p:nvSpPr>
          <p:cNvPr id="263" name="Google Shape;263;p24"/>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8000">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64" name="Google Shape;264;p24"/>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grpSp>
        <p:nvGrpSpPr>
          <p:cNvPr id="265" name="Google Shape;265;p24"/>
          <p:cNvGrpSpPr/>
          <p:nvPr/>
        </p:nvGrpSpPr>
        <p:grpSpPr>
          <a:xfrm>
            <a:off x="722446" y="3412541"/>
            <a:ext cx="7699120" cy="1883463"/>
            <a:chOff x="4558950" y="838825"/>
            <a:chExt cx="2813800" cy="688350"/>
          </a:xfrm>
        </p:grpSpPr>
        <p:sp>
          <p:nvSpPr>
            <p:cNvPr id="266" name="Google Shape;266;p24"/>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4"/>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4"/>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01" name="Shape 301"/>
        <p:cNvGrpSpPr/>
        <p:nvPr/>
      </p:nvGrpSpPr>
      <p:grpSpPr>
        <a:xfrm>
          <a:off x="0" y="0"/>
          <a:ext cx="0" cy="0"/>
          <a:chOff x="0" y="0"/>
          <a:chExt cx="0" cy="0"/>
        </a:xfrm>
      </p:grpSpPr>
      <p:sp>
        <p:nvSpPr>
          <p:cNvPr id="302" name="Google Shape;302;p25"/>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03" name="Google Shape;303;p25"/>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314" name="Google Shape;314;p25"/>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25"/>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16" name="Google Shape;316;p25"/>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317" name="Google Shape;317;p25"/>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18" name="Google Shape;318;p25"/>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19" name="Google Shape;319;p25"/>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20" name="Google Shape;320;p25"/>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321" name="Google Shape;321;p25"/>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22" name="Google Shape;322;p25"/>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323" name="Shape 323"/>
        <p:cNvGrpSpPr/>
        <p:nvPr/>
      </p:nvGrpSpPr>
      <p:grpSpPr>
        <a:xfrm>
          <a:off x="0" y="0"/>
          <a:ext cx="0" cy="0"/>
          <a:chOff x="0" y="0"/>
          <a:chExt cx="0" cy="0"/>
        </a:xfrm>
      </p:grpSpPr>
      <p:sp>
        <p:nvSpPr>
          <p:cNvPr id="324" name="Google Shape;324;p26"/>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5" name="Google Shape;325;p26"/>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6" name="Google Shape;326;p26"/>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7" name="Google Shape;327;p26"/>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8" name="Google Shape;328;p26"/>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6"/>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26"/>
          <p:cNvGrpSpPr/>
          <p:nvPr/>
        </p:nvGrpSpPr>
        <p:grpSpPr>
          <a:xfrm>
            <a:off x="6626134" y="-164562"/>
            <a:ext cx="121172" cy="760495"/>
            <a:chOff x="5245196" y="3136513"/>
            <a:chExt cx="121172" cy="760495"/>
          </a:xfrm>
        </p:grpSpPr>
        <p:sp>
          <p:nvSpPr>
            <p:cNvPr id="333" name="Google Shape;333;p26"/>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 name="Google Shape;335;p26"/>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338" name="Shape 338"/>
        <p:cNvGrpSpPr/>
        <p:nvPr/>
      </p:nvGrpSpPr>
      <p:grpSpPr>
        <a:xfrm>
          <a:off x="0" y="0"/>
          <a:ext cx="0" cy="0"/>
          <a:chOff x="0" y="0"/>
          <a:chExt cx="0" cy="0"/>
        </a:xfrm>
      </p:grpSpPr>
      <p:sp>
        <p:nvSpPr>
          <p:cNvPr id="339" name="Google Shape;339;p2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27"/>
          <p:cNvGrpSpPr/>
          <p:nvPr/>
        </p:nvGrpSpPr>
        <p:grpSpPr>
          <a:xfrm>
            <a:off x="6626134" y="-164562"/>
            <a:ext cx="121172" cy="760495"/>
            <a:chOff x="5245196" y="3136513"/>
            <a:chExt cx="121172" cy="760495"/>
          </a:xfrm>
        </p:grpSpPr>
        <p:sp>
          <p:nvSpPr>
            <p:cNvPr id="344" name="Google Shape;344;p2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 name="Google Shape;346;p2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9" name="Google Shape;349;p27"/>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0" name="Google Shape;350;p27"/>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1" name="Google Shape;351;p27"/>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2" name="Google Shape;352;p27"/>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3" name="Google Shape;353;p27"/>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4" name="Google Shape;354;p27"/>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55" name="Shape 355"/>
        <p:cNvGrpSpPr/>
        <p:nvPr/>
      </p:nvGrpSpPr>
      <p:grpSpPr>
        <a:xfrm>
          <a:off x="0" y="0"/>
          <a:ext cx="0" cy="0"/>
          <a:chOff x="0" y="0"/>
          <a:chExt cx="0" cy="0"/>
        </a:xfrm>
      </p:grpSpPr>
      <p:sp>
        <p:nvSpPr>
          <p:cNvPr id="356" name="Google Shape;356;p28"/>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7" name="Google Shape;357;p28"/>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28"/>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59" name="Google Shape;359;p28"/>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28"/>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1" name="Google Shape;361;p28"/>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28"/>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28"/>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4" name="Google Shape;364;p28"/>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5" name="Google Shape;365;p28"/>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6" name="Google Shape;366;p28"/>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7" name="Google Shape;367;p28"/>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8" name="Google Shape;368;p28"/>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9" name="Google Shape;369;p28"/>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78" name="Shape 378"/>
        <p:cNvGrpSpPr/>
        <p:nvPr/>
      </p:nvGrpSpPr>
      <p:grpSpPr>
        <a:xfrm>
          <a:off x="0" y="0"/>
          <a:ext cx="0" cy="0"/>
          <a:chOff x="0" y="0"/>
          <a:chExt cx="0" cy="0"/>
        </a:xfrm>
      </p:grpSpPr>
      <p:sp>
        <p:nvSpPr>
          <p:cNvPr id="379" name="Google Shape;379;p29"/>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0" name="Google Shape;380;p29"/>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1" name="Google Shape;381;p29"/>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2" name="Google Shape;382;p29"/>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3" name="Google Shape;383;p29"/>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4" name="Google Shape;384;p29"/>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5" name="Google Shape;385;p29"/>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86" name="Google Shape;386;p29"/>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87" name="Google Shape;387;p29"/>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88" name="Google Shape;388;p29"/>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9"/>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9"/>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9"/>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9"/>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9"/>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9"/>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9"/>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9"/>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9"/>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98" name="Shape 398"/>
        <p:cNvGrpSpPr/>
        <p:nvPr/>
      </p:nvGrpSpPr>
      <p:grpSpPr>
        <a:xfrm>
          <a:off x="0" y="0"/>
          <a:ext cx="0" cy="0"/>
          <a:chOff x="0" y="0"/>
          <a:chExt cx="0" cy="0"/>
        </a:xfrm>
      </p:grpSpPr>
      <p:sp>
        <p:nvSpPr>
          <p:cNvPr id="399" name="Google Shape;399;p30"/>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0" name="Google Shape;400;p30"/>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1" name="Google Shape;401;p30"/>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2" name="Google Shape;402;p30"/>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3" name="Google Shape;403;p30"/>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4" name="Google Shape;404;p30"/>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5" name="Google Shape;405;p30"/>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406" name="Google Shape;406;p30"/>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07" name="Google Shape;407;p30"/>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08" name="Google Shape;408;p30"/>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418" name="Shape 418"/>
        <p:cNvGrpSpPr/>
        <p:nvPr/>
      </p:nvGrpSpPr>
      <p:grpSpPr>
        <a:xfrm>
          <a:off x="0" y="0"/>
          <a:ext cx="0" cy="0"/>
          <a:chOff x="0" y="0"/>
          <a:chExt cx="0" cy="0"/>
        </a:xfrm>
      </p:grpSpPr>
      <p:sp>
        <p:nvSpPr>
          <p:cNvPr id="419" name="Google Shape;419;p31"/>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20" name="Google Shape;420;p31"/>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21" name="Google Shape;421;p31"/>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GB" sz="1000">
                <a:solidFill>
                  <a:schemeClr val="lt1"/>
                </a:solidFill>
                <a:latin typeface="Maven Pro"/>
                <a:ea typeface="Maven Pro"/>
                <a:cs typeface="Maven Pro"/>
                <a:sym typeface="Maven Pro"/>
              </a:rPr>
              <a:t>CREDITS: This presentation template was created by </a:t>
            </a:r>
            <a:r>
              <a:rPr lang="en-GB"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GB" sz="1000">
                <a:solidFill>
                  <a:schemeClr val="lt1"/>
                </a:solidFill>
                <a:latin typeface="Maven Pro"/>
                <a:ea typeface="Maven Pro"/>
                <a:cs typeface="Maven Pro"/>
                <a:sym typeface="Maven Pro"/>
              </a:rPr>
              <a:t>, including icons by </a:t>
            </a:r>
            <a:r>
              <a:rPr lang="en-GB"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GB" sz="1000">
                <a:solidFill>
                  <a:schemeClr val="lt1"/>
                </a:solidFill>
                <a:latin typeface="Maven Pro"/>
                <a:ea typeface="Maven Pro"/>
                <a:cs typeface="Maven Pro"/>
                <a:sym typeface="Maven Pro"/>
              </a:rPr>
              <a:t>, and infographics &amp; images by </a:t>
            </a:r>
            <a:r>
              <a:rPr lang="en-GB"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422" name="Google Shape;422;p31"/>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1"/>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1"/>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31"/>
          <p:cNvGrpSpPr/>
          <p:nvPr/>
        </p:nvGrpSpPr>
        <p:grpSpPr>
          <a:xfrm>
            <a:off x="6669747" y="-389684"/>
            <a:ext cx="143766" cy="2106420"/>
            <a:chOff x="6780548" y="337714"/>
            <a:chExt cx="133252" cy="1952377"/>
          </a:xfrm>
        </p:grpSpPr>
        <p:sp>
          <p:nvSpPr>
            <p:cNvPr id="431" name="Google Shape;431;p31"/>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31"/>
          <p:cNvGrpSpPr/>
          <p:nvPr/>
        </p:nvGrpSpPr>
        <p:grpSpPr>
          <a:xfrm>
            <a:off x="1510029" y="507749"/>
            <a:ext cx="203534" cy="2663107"/>
            <a:chOff x="250617" y="2402301"/>
            <a:chExt cx="188650" cy="2468354"/>
          </a:xfrm>
        </p:grpSpPr>
        <p:sp>
          <p:nvSpPr>
            <p:cNvPr id="434" name="Google Shape;434;p3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31"/>
          <p:cNvGrpSpPr/>
          <p:nvPr/>
        </p:nvGrpSpPr>
        <p:grpSpPr>
          <a:xfrm>
            <a:off x="385355" y="1380671"/>
            <a:ext cx="199237" cy="2828935"/>
            <a:chOff x="1608717" y="1280046"/>
            <a:chExt cx="199237" cy="2828935"/>
          </a:xfrm>
        </p:grpSpPr>
        <p:sp>
          <p:nvSpPr>
            <p:cNvPr id="439" name="Google Shape;439;p3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31"/>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31"/>
          <p:cNvGrpSpPr/>
          <p:nvPr/>
        </p:nvGrpSpPr>
        <p:grpSpPr>
          <a:xfrm>
            <a:off x="989005" y="-389666"/>
            <a:ext cx="62143" cy="897428"/>
            <a:chOff x="2038689" y="173907"/>
            <a:chExt cx="57599" cy="831799"/>
          </a:xfrm>
        </p:grpSpPr>
        <p:sp>
          <p:nvSpPr>
            <p:cNvPr id="445" name="Google Shape;445;p3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31"/>
          <p:cNvGrpSpPr/>
          <p:nvPr/>
        </p:nvGrpSpPr>
        <p:grpSpPr>
          <a:xfrm>
            <a:off x="8568723" y="2184809"/>
            <a:ext cx="214702" cy="2308597"/>
            <a:chOff x="8008096" y="2108910"/>
            <a:chExt cx="199001" cy="2139769"/>
          </a:xfrm>
        </p:grpSpPr>
        <p:sp>
          <p:nvSpPr>
            <p:cNvPr id="448" name="Google Shape;448;p31"/>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31"/>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 name="Google Shape;451;p31"/>
          <p:cNvGrpSpPr/>
          <p:nvPr/>
        </p:nvGrpSpPr>
        <p:grpSpPr>
          <a:xfrm>
            <a:off x="8221223" y="9"/>
            <a:ext cx="214702" cy="2308597"/>
            <a:chOff x="8008096" y="2108910"/>
            <a:chExt cx="199001" cy="2139769"/>
          </a:xfrm>
        </p:grpSpPr>
        <p:sp>
          <p:nvSpPr>
            <p:cNvPr id="452" name="Google Shape;452;p31"/>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1"/>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54" name="Shape 454"/>
        <p:cNvGrpSpPr/>
        <p:nvPr/>
      </p:nvGrpSpPr>
      <p:grpSpPr>
        <a:xfrm>
          <a:off x="0" y="0"/>
          <a:ext cx="0" cy="0"/>
          <a:chOff x="0" y="0"/>
          <a:chExt cx="0" cy="0"/>
        </a:xfrm>
      </p:grpSpPr>
      <p:sp>
        <p:nvSpPr>
          <p:cNvPr id="455" name="Google Shape;455;p32"/>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56" name="Google Shape;456;p32"/>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57" name="Google Shape;457;p32"/>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58" name="Google Shape;458;p32"/>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2"/>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2"/>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2"/>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2"/>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2"/>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2"/>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2"/>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69" name="Shape 469"/>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70" name="Shape 47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theme" Target="../theme/theme2.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rtl="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8.png"/><Relationship Id="rId5"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13.png"/><Relationship Id="rId5"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10.png"/><Relationship Id="rId5"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s://arxiv.org/pdf/1512.00567v3.pdf"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35"/>
          <p:cNvSpPr txBox="1"/>
          <p:nvPr>
            <p:ph idx="1" type="subTitle"/>
          </p:nvPr>
        </p:nvSpPr>
        <p:spPr>
          <a:xfrm>
            <a:off x="2170750" y="2499375"/>
            <a:ext cx="5083800" cy="17664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None/>
            </a:pPr>
            <a:r>
              <a:rPr lang="en-GB" sz="1600"/>
              <a:t>Kelompok 4A:</a:t>
            </a:r>
            <a:endParaRPr sz="1600"/>
          </a:p>
          <a:p>
            <a:pPr indent="-393700" lvl="0" marL="457200" rtl="0" algn="l">
              <a:lnSpc>
                <a:spcPct val="80000"/>
              </a:lnSpc>
              <a:spcBef>
                <a:spcPts val="0"/>
              </a:spcBef>
              <a:spcAft>
                <a:spcPts val="0"/>
              </a:spcAft>
              <a:buSzPts val="2600"/>
              <a:buChar char="●"/>
            </a:pPr>
            <a:r>
              <a:rPr lang="en-GB" sz="1600"/>
              <a:t>Vincent Ie Putra - C14180020</a:t>
            </a:r>
            <a:endParaRPr sz="1600"/>
          </a:p>
          <a:p>
            <a:pPr indent="-393700" lvl="0" marL="457200" rtl="0" algn="l">
              <a:lnSpc>
                <a:spcPct val="80000"/>
              </a:lnSpc>
              <a:spcBef>
                <a:spcPts val="0"/>
              </a:spcBef>
              <a:spcAft>
                <a:spcPts val="0"/>
              </a:spcAft>
              <a:buSzPts val="2600"/>
              <a:buChar char="●"/>
            </a:pPr>
            <a:r>
              <a:rPr lang="en-GB" sz="1600"/>
              <a:t>Marcel Slamet - C14180033</a:t>
            </a:r>
            <a:endParaRPr sz="1600"/>
          </a:p>
          <a:p>
            <a:pPr indent="-393700" lvl="0" marL="457200" rtl="0" algn="l">
              <a:lnSpc>
                <a:spcPct val="80000"/>
              </a:lnSpc>
              <a:spcBef>
                <a:spcPts val="0"/>
              </a:spcBef>
              <a:spcAft>
                <a:spcPts val="0"/>
              </a:spcAft>
              <a:buSzPts val="2600"/>
              <a:buChar char="●"/>
            </a:pPr>
            <a:r>
              <a:rPr lang="en-GB" sz="1600"/>
              <a:t>Gerry Steven - C14180044</a:t>
            </a:r>
            <a:endParaRPr sz="1600"/>
          </a:p>
        </p:txBody>
      </p:sp>
      <p:sp>
        <p:nvSpPr>
          <p:cNvPr id="476" name="Google Shape;476;p35"/>
          <p:cNvSpPr txBox="1"/>
          <p:nvPr>
            <p:ph type="ctrTitle"/>
          </p:nvPr>
        </p:nvSpPr>
        <p:spPr>
          <a:xfrm>
            <a:off x="1561650" y="410338"/>
            <a:ext cx="60207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t>INCEPTION </a:t>
            </a:r>
            <a:r>
              <a:rPr lang="en-GB">
                <a:solidFill>
                  <a:srgbClr val="00FFFF"/>
                </a:solidFill>
              </a:rPr>
              <a:t>NET</a:t>
            </a:r>
            <a:r>
              <a:rPr lang="en-GB"/>
              <a:t> </a:t>
            </a:r>
            <a:endParaRPr/>
          </a:p>
        </p:txBody>
      </p:sp>
      <p:sp>
        <p:nvSpPr>
          <p:cNvPr id="477" name="Google Shape;477;p35"/>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5"/>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5"/>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5"/>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5"/>
          <p:cNvSpPr/>
          <p:nvPr/>
        </p:nvSpPr>
        <p:spPr>
          <a:xfrm>
            <a:off x="5969504" y="3118803"/>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 name="Google Shape;483;p35"/>
          <p:cNvGrpSpPr/>
          <p:nvPr/>
        </p:nvGrpSpPr>
        <p:grpSpPr>
          <a:xfrm>
            <a:off x="6232314" y="3696331"/>
            <a:ext cx="121434" cy="1073147"/>
            <a:chOff x="6232314" y="3696331"/>
            <a:chExt cx="121434" cy="1073147"/>
          </a:xfrm>
        </p:grpSpPr>
        <p:sp>
          <p:nvSpPr>
            <p:cNvPr id="484" name="Google Shape;484;p35"/>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5"/>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35"/>
          <p:cNvGrpSpPr/>
          <p:nvPr/>
        </p:nvGrpSpPr>
        <p:grpSpPr>
          <a:xfrm>
            <a:off x="6780548" y="337714"/>
            <a:ext cx="133252" cy="1952377"/>
            <a:chOff x="6780548" y="337714"/>
            <a:chExt cx="133252" cy="1952377"/>
          </a:xfrm>
        </p:grpSpPr>
        <p:sp>
          <p:nvSpPr>
            <p:cNvPr id="487" name="Google Shape;487;p35"/>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35"/>
          <p:cNvGrpSpPr/>
          <p:nvPr/>
        </p:nvGrpSpPr>
        <p:grpSpPr>
          <a:xfrm>
            <a:off x="1608717" y="1280046"/>
            <a:ext cx="199237" cy="2828935"/>
            <a:chOff x="1608717" y="1280046"/>
            <a:chExt cx="199237" cy="2828935"/>
          </a:xfrm>
        </p:grpSpPr>
        <p:sp>
          <p:nvSpPr>
            <p:cNvPr id="490" name="Google Shape;490;p35"/>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5"/>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5"/>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 name="Google Shape;493;p35"/>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5"/>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 name="Google Shape;495;p35"/>
          <p:cNvGrpSpPr/>
          <p:nvPr/>
        </p:nvGrpSpPr>
        <p:grpSpPr>
          <a:xfrm>
            <a:off x="8008096" y="2108910"/>
            <a:ext cx="199001" cy="2139769"/>
            <a:chOff x="8008096" y="2108910"/>
            <a:chExt cx="199001" cy="2139769"/>
          </a:xfrm>
        </p:grpSpPr>
        <p:sp>
          <p:nvSpPr>
            <p:cNvPr id="496" name="Google Shape;496;p35"/>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5"/>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35"/>
          <p:cNvGrpSpPr/>
          <p:nvPr/>
        </p:nvGrpSpPr>
        <p:grpSpPr>
          <a:xfrm>
            <a:off x="4472500" y="4342618"/>
            <a:ext cx="199001" cy="867198"/>
            <a:chOff x="4475150" y="4052605"/>
            <a:chExt cx="199001" cy="867198"/>
          </a:xfrm>
        </p:grpSpPr>
        <p:sp>
          <p:nvSpPr>
            <p:cNvPr id="499" name="Google Shape;499;p35"/>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5"/>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5"/>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4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EVALUATION</a:t>
            </a:r>
            <a:endParaRPr/>
          </a:p>
        </p:txBody>
      </p:sp>
      <p:pic>
        <p:nvPicPr>
          <p:cNvPr id="556" name="Google Shape;556;p44"/>
          <p:cNvPicPr preferRelativeResize="0"/>
          <p:nvPr/>
        </p:nvPicPr>
        <p:blipFill>
          <a:blip r:embed="rId3">
            <a:alphaModFix/>
          </a:blip>
          <a:stretch>
            <a:fillRect/>
          </a:stretch>
        </p:blipFill>
        <p:spPr>
          <a:xfrm>
            <a:off x="2534175" y="989475"/>
            <a:ext cx="4075651" cy="38492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45"/>
          <p:cNvSpPr txBox="1"/>
          <p:nvPr>
            <p:ph idx="1" type="body"/>
          </p:nvPr>
        </p:nvSpPr>
        <p:spPr>
          <a:xfrm>
            <a:off x="618807" y="1180500"/>
            <a:ext cx="7962300" cy="310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Perbedaan dengan Inception-V1:</a:t>
            </a:r>
            <a:endParaRPr/>
          </a:p>
          <a:p>
            <a:pPr indent="-304800" lvl="0" marL="457200" rtl="0" algn="l">
              <a:spcBef>
                <a:spcPts val="1600"/>
              </a:spcBef>
              <a:spcAft>
                <a:spcPts val="0"/>
              </a:spcAft>
              <a:buSzPts val="1200"/>
              <a:buChar char="-"/>
            </a:pPr>
            <a:r>
              <a:rPr lang="en-GB"/>
              <a:t>Mengubah Layer Convolutional 5x5 menjadi 2 Layer Convolutional 3x3</a:t>
            </a:r>
            <a:endParaRPr/>
          </a:p>
        </p:txBody>
      </p:sp>
      <p:sp>
        <p:nvSpPr>
          <p:cNvPr id="562" name="Google Shape;562;p45"/>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INCEPTION V2</a:t>
            </a:r>
            <a:endParaRPr/>
          </a:p>
        </p:txBody>
      </p:sp>
      <p:pic>
        <p:nvPicPr>
          <p:cNvPr id="563" name="Google Shape;563;p45"/>
          <p:cNvPicPr preferRelativeResize="0"/>
          <p:nvPr/>
        </p:nvPicPr>
        <p:blipFill>
          <a:blip r:embed="rId3">
            <a:alphaModFix/>
          </a:blip>
          <a:stretch>
            <a:fillRect/>
          </a:stretch>
        </p:blipFill>
        <p:spPr>
          <a:xfrm>
            <a:off x="2981437" y="2062525"/>
            <a:ext cx="3237025" cy="2987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46"/>
          <p:cNvSpPr txBox="1"/>
          <p:nvPr>
            <p:ph idx="1" type="body"/>
          </p:nvPr>
        </p:nvSpPr>
        <p:spPr>
          <a:xfrm>
            <a:off x="618802" y="1180500"/>
            <a:ext cx="5585700" cy="310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Perbedaan dengan Inception-V1:</a:t>
            </a:r>
            <a:endParaRPr/>
          </a:p>
          <a:p>
            <a:pPr indent="-304800" lvl="0" marL="457200" rtl="0" algn="l">
              <a:spcBef>
                <a:spcPts val="1600"/>
              </a:spcBef>
              <a:spcAft>
                <a:spcPts val="0"/>
              </a:spcAft>
              <a:buSzPts val="1200"/>
              <a:buChar char="-"/>
            </a:pPr>
            <a:r>
              <a:rPr lang="en-GB"/>
              <a:t>Mengubah layer convolutional nxn menjadi nx1 dan 1xn karena lebih murah biaya komputasi 33% daripada menggunakan layer 3x3</a:t>
            </a:r>
            <a:endParaRPr/>
          </a:p>
        </p:txBody>
      </p:sp>
      <p:sp>
        <p:nvSpPr>
          <p:cNvPr id="569" name="Google Shape;569;p4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INCEPTION V2</a:t>
            </a:r>
            <a:endParaRPr/>
          </a:p>
        </p:txBody>
      </p:sp>
      <p:pic>
        <p:nvPicPr>
          <p:cNvPr id="570" name="Google Shape;570;p46"/>
          <p:cNvPicPr preferRelativeResize="0"/>
          <p:nvPr/>
        </p:nvPicPr>
        <p:blipFill>
          <a:blip r:embed="rId3">
            <a:alphaModFix/>
          </a:blip>
          <a:stretch>
            <a:fillRect/>
          </a:stretch>
        </p:blipFill>
        <p:spPr>
          <a:xfrm>
            <a:off x="6341354" y="1218263"/>
            <a:ext cx="2386951" cy="30300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47"/>
          <p:cNvSpPr txBox="1"/>
          <p:nvPr>
            <p:ph idx="1" type="body"/>
          </p:nvPr>
        </p:nvSpPr>
        <p:spPr>
          <a:xfrm>
            <a:off x="618800" y="1180500"/>
            <a:ext cx="4652100" cy="330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Perbedaan dengan Inception-V1:</a:t>
            </a:r>
            <a:endParaRPr/>
          </a:p>
          <a:p>
            <a:pPr indent="-304800" lvl="0" marL="457200" rtl="0" algn="l">
              <a:spcBef>
                <a:spcPts val="1600"/>
              </a:spcBef>
              <a:spcAft>
                <a:spcPts val="0"/>
              </a:spcAft>
              <a:buSzPts val="1200"/>
              <a:buChar char="-"/>
            </a:pPr>
            <a:r>
              <a:rPr lang="en-GB"/>
              <a:t>Meng Ekspansi</a:t>
            </a:r>
            <a:r>
              <a:rPr lang="en-GB"/>
              <a:t> layer filter untuk mengurangi bottleneck.</a:t>
            </a:r>
            <a:endParaRPr/>
          </a:p>
          <a:p>
            <a:pPr indent="-304800" lvl="0" marL="457200" rtl="0" algn="l">
              <a:spcBef>
                <a:spcPts val="0"/>
              </a:spcBef>
              <a:spcAft>
                <a:spcPts val="0"/>
              </a:spcAft>
              <a:buSzPts val="1200"/>
              <a:buChar char="-"/>
            </a:pPr>
            <a:r>
              <a:rPr lang="en-GB"/>
              <a:t>Dibuat melebar dengan tujuan agar tidak terjadi overfitting.</a:t>
            </a:r>
            <a:endParaRPr/>
          </a:p>
        </p:txBody>
      </p:sp>
      <p:sp>
        <p:nvSpPr>
          <p:cNvPr id="576" name="Google Shape;576;p4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INCEPTION V2</a:t>
            </a:r>
            <a:endParaRPr/>
          </a:p>
        </p:txBody>
      </p:sp>
      <p:pic>
        <p:nvPicPr>
          <p:cNvPr id="577" name="Google Shape;577;p47"/>
          <p:cNvPicPr preferRelativeResize="0"/>
          <p:nvPr/>
        </p:nvPicPr>
        <p:blipFill>
          <a:blip r:embed="rId3">
            <a:alphaModFix/>
          </a:blip>
          <a:stretch>
            <a:fillRect/>
          </a:stretch>
        </p:blipFill>
        <p:spPr>
          <a:xfrm>
            <a:off x="5445975" y="1341025"/>
            <a:ext cx="3573451" cy="2778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48"/>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STRUKTUR INCEPTION-V2</a:t>
            </a:r>
            <a:endParaRPr/>
          </a:p>
        </p:txBody>
      </p:sp>
      <p:pic>
        <p:nvPicPr>
          <p:cNvPr id="583" name="Google Shape;583;p48"/>
          <p:cNvPicPr preferRelativeResize="0"/>
          <p:nvPr/>
        </p:nvPicPr>
        <p:blipFill>
          <a:blip r:embed="rId3">
            <a:alphaModFix/>
          </a:blip>
          <a:stretch>
            <a:fillRect/>
          </a:stretch>
        </p:blipFill>
        <p:spPr>
          <a:xfrm>
            <a:off x="764975" y="1031925"/>
            <a:ext cx="4435401" cy="38492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49"/>
          <p:cNvSpPr txBox="1"/>
          <p:nvPr>
            <p:ph idx="1" type="body"/>
          </p:nvPr>
        </p:nvSpPr>
        <p:spPr>
          <a:xfrm>
            <a:off x="618836" y="1154250"/>
            <a:ext cx="6805500" cy="129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Perubahan yang dilakukan untuk meningkatkan </a:t>
            </a:r>
            <a:r>
              <a:rPr lang="en-GB"/>
              <a:t>Inception V2 tanpa mengubah Inception Module secara drastis</a:t>
            </a:r>
            <a:r>
              <a:rPr lang="en-GB"/>
              <a:t>  </a:t>
            </a:r>
            <a:endParaRPr/>
          </a:p>
        </p:txBody>
      </p:sp>
      <p:sp>
        <p:nvSpPr>
          <p:cNvPr id="589" name="Google Shape;589;p49"/>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INCEPTION V3</a:t>
            </a:r>
            <a:endParaRPr/>
          </a:p>
        </p:txBody>
      </p:sp>
      <p:sp>
        <p:nvSpPr>
          <p:cNvPr id="590" name="Google Shape;590;p49"/>
          <p:cNvSpPr txBox="1"/>
          <p:nvPr>
            <p:ph idx="1" type="body"/>
          </p:nvPr>
        </p:nvSpPr>
        <p:spPr>
          <a:xfrm>
            <a:off x="558550" y="1627425"/>
            <a:ext cx="7558500" cy="2250300"/>
          </a:xfrm>
          <a:prstGeom prst="rect">
            <a:avLst/>
          </a:prstGeom>
          <a:noFill/>
        </p:spPr>
        <p:txBody>
          <a:bodyPr anchorCtr="0" anchor="t" bIns="91425" lIns="91425" spcFirstLastPara="1" rIns="91425" wrap="square" tIns="91425">
            <a:noAutofit/>
          </a:bodyPr>
          <a:lstStyle/>
          <a:p>
            <a:pPr indent="-304800" lvl="0" marL="457200" rtl="0" algn="l">
              <a:lnSpc>
                <a:spcPct val="100000"/>
              </a:lnSpc>
              <a:spcBef>
                <a:spcPts val="3200"/>
              </a:spcBef>
              <a:spcAft>
                <a:spcPts val="0"/>
              </a:spcAft>
              <a:buClr>
                <a:srgbClr val="FFFFFF"/>
              </a:buClr>
              <a:buSzPts val="1200"/>
              <a:buAutoNum type="arabicPeriod"/>
            </a:pPr>
            <a:r>
              <a:rPr lang="en-GB">
                <a:solidFill>
                  <a:srgbClr val="FFFFFF"/>
                </a:solidFill>
              </a:rPr>
              <a:t>RMSProp Optimizer.</a:t>
            </a:r>
            <a:endParaRPr>
              <a:solidFill>
                <a:srgbClr val="FFFFFF"/>
              </a:solidFill>
            </a:endParaRPr>
          </a:p>
          <a:p>
            <a:pPr indent="-304800" lvl="0" marL="457200" rtl="0" algn="l">
              <a:lnSpc>
                <a:spcPct val="100000"/>
              </a:lnSpc>
              <a:spcBef>
                <a:spcPts val="0"/>
              </a:spcBef>
              <a:spcAft>
                <a:spcPts val="0"/>
              </a:spcAft>
              <a:buClr>
                <a:srgbClr val="FFFFFF"/>
              </a:buClr>
              <a:buSzPts val="1200"/>
              <a:buAutoNum type="arabicPeriod"/>
            </a:pPr>
            <a:r>
              <a:rPr lang="en-GB">
                <a:solidFill>
                  <a:srgbClr val="FFFFFF"/>
                </a:solidFill>
              </a:rPr>
              <a:t>Factorized 7x7 convolutions.</a:t>
            </a:r>
            <a:endParaRPr>
              <a:solidFill>
                <a:srgbClr val="FFFFFF"/>
              </a:solidFill>
            </a:endParaRPr>
          </a:p>
          <a:p>
            <a:pPr indent="-304800" lvl="0" marL="457200" rtl="0" algn="l">
              <a:lnSpc>
                <a:spcPct val="100000"/>
              </a:lnSpc>
              <a:spcBef>
                <a:spcPts val="0"/>
              </a:spcBef>
              <a:spcAft>
                <a:spcPts val="0"/>
              </a:spcAft>
              <a:buClr>
                <a:srgbClr val="FFFFFF"/>
              </a:buClr>
              <a:buSzPts val="1200"/>
              <a:buAutoNum type="arabicPeriod"/>
            </a:pPr>
            <a:r>
              <a:rPr lang="en-GB">
                <a:solidFill>
                  <a:srgbClr val="FFFFFF"/>
                </a:solidFill>
              </a:rPr>
              <a:t>BatchNorm pada Auxillary Classifiers.</a:t>
            </a:r>
            <a:endParaRPr>
              <a:solidFill>
                <a:srgbClr val="FFFFFF"/>
              </a:solidFill>
            </a:endParaRPr>
          </a:p>
          <a:p>
            <a:pPr indent="-304800" lvl="0" marL="457200" rtl="0" algn="l">
              <a:lnSpc>
                <a:spcPct val="100000"/>
              </a:lnSpc>
              <a:spcBef>
                <a:spcPts val="0"/>
              </a:spcBef>
              <a:spcAft>
                <a:spcPts val="0"/>
              </a:spcAft>
              <a:buClr>
                <a:srgbClr val="FFFFFF"/>
              </a:buClr>
              <a:buSzPts val="1200"/>
              <a:buAutoNum type="arabicPeriod"/>
            </a:pPr>
            <a:r>
              <a:rPr lang="en-GB">
                <a:solidFill>
                  <a:srgbClr val="FFFFFF"/>
                </a:solidFill>
              </a:rPr>
              <a:t>Label Smoothing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5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INCEPTION V3</a:t>
            </a:r>
            <a:endParaRPr/>
          </a:p>
        </p:txBody>
      </p:sp>
      <p:sp>
        <p:nvSpPr>
          <p:cNvPr id="596" name="Google Shape;596;p50"/>
          <p:cNvSpPr txBox="1"/>
          <p:nvPr>
            <p:ph idx="1" type="body"/>
          </p:nvPr>
        </p:nvSpPr>
        <p:spPr>
          <a:xfrm>
            <a:off x="792475" y="1154250"/>
            <a:ext cx="2525400" cy="52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t>Inception Block A</a:t>
            </a:r>
            <a:endParaRPr sz="2200"/>
          </a:p>
        </p:txBody>
      </p:sp>
      <p:pic>
        <p:nvPicPr>
          <p:cNvPr id="597" name="Google Shape;597;p50"/>
          <p:cNvPicPr preferRelativeResize="0"/>
          <p:nvPr/>
        </p:nvPicPr>
        <p:blipFill>
          <a:blip r:embed="rId3">
            <a:alphaModFix/>
          </a:blip>
          <a:stretch>
            <a:fillRect/>
          </a:stretch>
        </p:blipFill>
        <p:spPr>
          <a:xfrm>
            <a:off x="343125" y="1677750"/>
            <a:ext cx="3142800" cy="2915175"/>
          </a:xfrm>
          <a:prstGeom prst="rect">
            <a:avLst/>
          </a:prstGeom>
          <a:noFill/>
          <a:ln>
            <a:noFill/>
          </a:ln>
        </p:spPr>
      </p:pic>
      <p:sp>
        <p:nvSpPr>
          <p:cNvPr id="598" name="Google Shape;598;p50"/>
          <p:cNvSpPr txBox="1"/>
          <p:nvPr>
            <p:ph idx="1" type="body"/>
          </p:nvPr>
        </p:nvSpPr>
        <p:spPr>
          <a:xfrm>
            <a:off x="3692150" y="1154250"/>
            <a:ext cx="2525400" cy="52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t>Inception Block B</a:t>
            </a:r>
            <a:endParaRPr sz="2200"/>
          </a:p>
        </p:txBody>
      </p:sp>
      <p:pic>
        <p:nvPicPr>
          <p:cNvPr id="599" name="Google Shape;599;p50"/>
          <p:cNvPicPr preferRelativeResize="0"/>
          <p:nvPr/>
        </p:nvPicPr>
        <p:blipFill>
          <a:blip r:embed="rId4">
            <a:alphaModFix/>
          </a:blip>
          <a:stretch>
            <a:fillRect/>
          </a:stretch>
        </p:blipFill>
        <p:spPr>
          <a:xfrm>
            <a:off x="3719638" y="1677750"/>
            <a:ext cx="2302367" cy="2915175"/>
          </a:xfrm>
          <a:prstGeom prst="rect">
            <a:avLst/>
          </a:prstGeom>
          <a:noFill/>
          <a:ln>
            <a:noFill/>
          </a:ln>
        </p:spPr>
      </p:pic>
      <p:pic>
        <p:nvPicPr>
          <p:cNvPr id="600" name="Google Shape;600;p50"/>
          <p:cNvPicPr preferRelativeResize="0"/>
          <p:nvPr/>
        </p:nvPicPr>
        <p:blipFill>
          <a:blip r:embed="rId5">
            <a:alphaModFix/>
          </a:blip>
          <a:stretch>
            <a:fillRect/>
          </a:stretch>
        </p:blipFill>
        <p:spPr>
          <a:xfrm>
            <a:off x="6217554" y="1677750"/>
            <a:ext cx="2526946" cy="2040538"/>
          </a:xfrm>
          <a:prstGeom prst="rect">
            <a:avLst/>
          </a:prstGeom>
          <a:noFill/>
          <a:ln>
            <a:noFill/>
          </a:ln>
        </p:spPr>
      </p:pic>
      <p:sp>
        <p:nvSpPr>
          <p:cNvPr id="601" name="Google Shape;601;p50"/>
          <p:cNvSpPr txBox="1"/>
          <p:nvPr>
            <p:ph idx="1" type="body"/>
          </p:nvPr>
        </p:nvSpPr>
        <p:spPr>
          <a:xfrm>
            <a:off x="6316000" y="1154250"/>
            <a:ext cx="2525400" cy="52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t>Inception Block C</a:t>
            </a:r>
            <a:endParaRPr sz="2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51"/>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INCEPTION V3</a:t>
            </a:r>
            <a:endParaRPr/>
          </a:p>
        </p:txBody>
      </p:sp>
      <p:pic>
        <p:nvPicPr>
          <p:cNvPr id="607" name="Google Shape;607;p51"/>
          <p:cNvPicPr preferRelativeResize="0"/>
          <p:nvPr/>
        </p:nvPicPr>
        <p:blipFill>
          <a:blip r:embed="rId3">
            <a:alphaModFix/>
          </a:blip>
          <a:stretch>
            <a:fillRect/>
          </a:stretch>
        </p:blipFill>
        <p:spPr>
          <a:xfrm>
            <a:off x="913888" y="989475"/>
            <a:ext cx="7316221" cy="38492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52"/>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INCEPTION V4</a:t>
            </a:r>
            <a:endParaRPr/>
          </a:p>
        </p:txBody>
      </p:sp>
      <p:sp>
        <p:nvSpPr>
          <p:cNvPr id="613" name="Google Shape;613;p52"/>
          <p:cNvSpPr txBox="1"/>
          <p:nvPr>
            <p:ph idx="1" type="body"/>
          </p:nvPr>
        </p:nvSpPr>
        <p:spPr>
          <a:xfrm>
            <a:off x="792475" y="1154250"/>
            <a:ext cx="2525400" cy="52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t>Stem</a:t>
            </a:r>
            <a:endParaRPr sz="2200"/>
          </a:p>
        </p:txBody>
      </p:sp>
      <p:sp>
        <p:nvSpPr>
          <p:cNvPr id="614" name="Google Shape;614;p52"/>
          <p:cNvSpPr txBox="1"/>
          <p:nvPr>
            <p:ph idx="1" type="body"/>
          </p:nvPr>
        </p:nvSpPr>
        <p:spPr>
          <a:xfrm>
            <a:off x="2821125" y="1154250"/>
            <a:ext cx="2525400" cy="52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t>Inception Block A</a:t>
            </a:r>
            <a:endParaRPr sz="2200"/>
          </a:p>
        </p:txBody>
      </p:sp>
      <p:sp>
        <p:nvSpPr>
          <p:cNvPr id="615" name="Google Shape;615;p52"/>
          <p:cNvSpPr txBox="1"/>
          <p:nvPr>
            <p:ph idx="1" type="body"/>
          </p:nvPr>
        </p:nvSpPr>
        <p:spPr>
          <a:xfrm>
            <a:off x="6316000" y="1154250"/>
            <a:ext cx="2525400" cy="52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t>Inception Block B</a:t>
            </a:r>
            <a:endParaRPr sz="2200"/>
          </a:p>
        </p:txBody>
      </p:sp>
      <p:pic>
        <p:nvPicPr>
          <p:cNvPr id="616" name="Google Shape;616;p52"/>
          <p:cNvPicPr preferRelativeResize="0"/>
          <p:nvPr/>
        </p:nvPicPr>
        <p:blipFill>
          <a:blip r:embed="rId3">
            <a:alphaModFix/>
          </a:blip>
          <a:stretch>
            <a:fillRect/>
          </a:stretch>
        </p:blipFill>
        <p:spPr>
          <a:xfrm>
            <a:off x="516075" y="1677750"/>
            <a:ext cx="1756650" cy="3264925"/>
          </a:xfrm>
          <a:prstGeom prst="rect">
            <a:avLst/>
          </a:prstGeom>
          <a:noFill/>
          <a:ln>
            <a:noFill/>
          </a:ln>
        </p:spPr>
      </p:pic>
      <p:pic>
        <p:nvPicPr>
          <p:cNvPr id="617" name="Google Shape;617;p52"/>
          <p:cNvPicPr preferRelativeResize="0"/>
          <p:nvPr/>
        </p:nvPicPr>
        <p:blipFill>
          <a:blip r:embed="rId4">
            <a:alphaModFix/>
          </a:blip>
          <a:stretch>
            <a:fillRect/>
          </a:stretch>
        </p:blipFill>
        <p:spPr>
          <a:xfrm>
            <a:off x="2435175" y="1677750"/>
            <a:ext cx="3448425" cy="2157350"/>
          </a:xfrm>
          <a:prstGeom prst="rect">
            <a:avLst/>
          </a:prstGeom>
          <a:noFill/>
          <a:ln>
            <a:noFill/>
          </a:ln>
        </p:spPr>
      </p:pic>
      <p:pic>
        <p:nvPicPr>
          <p:cNvPr id="618" name="Google Shape;618;p52"/>
          <p:cNvPicPr preferRelativeResize="0"/>
          <p:nvPr/>
        </p:nvPicPr>
        <p:blipFill>
          <a:blip r:embed="rId5">
            <a:alphaModFix/>
          </a:blip>
          <a:stretch>
            <a:fillRect/>
          </a:stretch>
        </p:blipFill>
        <p:spPr>
          <a:xfrm>
            <a:off x="6046050" y="1677750"/>
            <a:ext cx="2955600" cy="247305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53"/>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INCEPTION V4</a:t>
            </a:r>
            <a:endParaRPr/>
          </a:p>
        </p:txBody>
      </p:sp>
      <p:sp>
        <p:nvSpPr>
          <p:cNvPr id="624" name="Google Shape;624;p53"/>
          <p:cNvSpPr txBox="1"/>
          <p:nvPr>
            <p:ph idx="1" type="body"/>
          </p:nvPr>
        </p:nvSpPr>
        <p:spPr>
          <a:xfrm>
            <a:off x="742250" y="1154250"/>
            <a:ext cx="2525400" cy="52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t>Inception Block C</a:t>
            </a:r>
            <a:endParaRPr sz="2200"/>
          </a:p>
        </p:txBody>
      </p:sp>
      <p:sp>
        <p:nvSpPr>
          <p:cNvPr id="625" name="Google Shape;625;p53"/>
          <p:cNvSpPr txBox="1"/>
          <p:nvPr>
            <p:ph idx="1" type="body"/>
          </p:nvPr>
        </p:nvSpPr>
        <p:spPr>
          <a:xfrm>
            <a:off x="3921200" y="1154250"/>
            <a:ext cx="2525400" cy="52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t>Reduction A</a:t>
            </a:r>
            <a:endParaRPr sz="2200"/>
          </a:p>
        </p:txBody>
      </p:sp>
      <p:sp>
        <p:nvSpPr>
          <p:cNvPr id="626" name="Google Shape;626;p53"/>
          <p:cNvSpPr txBox="1"/>
          <p:nvPr>
            <p:ph idx="1" type="body"/>
          </p:nvPr>
        </p:nvSpPr>
        <p:spPr>
          <a:xfrm>
            <a:off x="6618600" y="1154250"/>
            <a:ext cx="2525400" cy="52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t>Reduction B</a:t>
            </a:r>
            <a:endParaRPr sz="2200"/>
          </a:p>
        </p:txBody>
      </p:sp>
      <p:pic>
        <p:nvPicPr>
          <p:cNvPr id="627" name="Google Shape;627;p53"/>
          <p:cNvPicPr preferRelativeResize="0"/>
          <p:nvPr/>
        </p:nvPicPr>
        <p:blipFill>
          <a:blip r:embed="rId3">
            <a:alphaModFix/>
          </a:blip>
          <a:stretch>
            <a:fillRect/>
          </a:stretch>
        </p:blipFill>
        <p:spPr>
          <a:xfrm>
            <a:off x="242800" y="1677748"/>
            <a:ext cx="3165475" cy="2105453"/>
          </a:xfrm>
          <a:prstGeom prst="rect">
            <a:avLst/>
          </a:prstGeom>
          <a:noFill/>
          <a:ln>
            <a:noFill/>
          </a:ln>
        </p:spPr>
      </p:pic>
      <p:pic>
        <p:nvPicPr>
          <p:cNvPr id="628" name="Google Shape;628;p53"/>
          <p:cNvPicPr preferRelativeResize="0"/>
          <p:nvPr/>
        </p:nvPicPr>
        <p:blipFill>
          <a:blip r:embed="rId4">
            <a:alphaModFix/>
          </a:blip>
          <a:stretch>
            <a:fillRect/>
          </a:stretch>
        </p:blipFill>
        <p:spPr>
          <a:xfrm>
            <a:off x="3487475" y="1677750"/>
            <a:ext cx="2828525" cy="2275275"/>
          </a:xfrm>
          <a:prstGeom prst="rect">
            <a:avLst/>
          </a:prstGeom>
          <a:noFill/>
          <a:ln>
            <a:noFill/>
          </a:ln>
        </p:spPr>
      </p:pic>
      <p:pic>
        <p:nvPicPr>
          <p:cNvPr id="629" name="Google Shape;629;p53"/>
          <p:cNvPicPr preferRelativeResize="0"/>
          <p:nvPr/>
        </p:nvPicPr>
        <p:blipFill>
          <a:blip r:embed="rId5">
            <a:alphaModFix/>
          </a:blip>
          <a:stretch>
            <a:fillRect/>
          </a:stretch>
        </p:blipFill>
        <p:spPr>
          <a:xfrm>
            <a:off x="6446600" y="1668475"/>
            <a:ext cx="2523200" cy="229381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pic>
        <p:nvPicPr>
          <p:cNvPr id="506" name="Google Shape;506;p36"/>
          <p:cNvPicPr preferRelativeResize="0"/>
          <p:nvPr/>
        </p:nvPicPr>
        <p:blipFill>
          <a:blip r:embed="rId3">
            <a:alphaModFix/>
          </a:blip>
          <a:stretch>
            <a:fillRect/>
          </a:stretch>
        </p:blipFill>
        <p:spPr>
          <a:xfrm>
            <a:off x="2387875" y="939225"/>
            <a:ext cx="4368251" cy="4056699"/>
          </a:xfrm>
          <a:prstGeom prst="rect">
            <a:avLst/>
          </a:prstGeom>
          <a:noFill/>
          <a:ln>
            <a:noFill/>
          </a:ln>
        </p:spPr>
      </p:pic>
      <p:sp>
        <p:nvSpPr>
          <p:cNvPr id="507" name="Google Shape;507;p36"/>
          <p:cNvSpPr txBox="1"/>
          <p:nvPr>
            <p:ph idx="4294967295" type="ctrTitle"/>
          </p:nvPr>
        </p:nvSpPr>
        <p:spPr>
          <a:xfrm>
            <a:off x="498275" y="271050"/>
            <a:ext cx="47277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PAPER YANG DIGUNAKAN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54"/>
          <p:cNvSpPr txBox="1"/>
          <p:nvPr>
            <p:ph idx="1" type="body"/>
          </p:nvPr>
        </p:nvSpPr>
        <p:spPr>
          <a:xfrm>
            <a:off x="618300" y="1213725"/>
            <a:ext cx="8106900" cy="316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635" name="Google Shape;635;p5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INCEPTION V4</a:t>
            </a:r>
            <a:endParaRPr/>
          </a:p>
        </p:txBody>
      </p:sp>
      <p:pic>
        <p:nvPicPr>
          <p:cNvPr id="636" name="Google Shape;636;p54"/>
          <p:cNvPicPr preferRelativeResize="0"/>
          <p:nvPr/>
        </p:nvPicPr>
        <p:blipFill>
          <a:blip r:embed="rId3">
            <a:alphaModFix/>
          </a:blip>
          <a:stretch>
            <a:fillRect/>
          </a:stretch>
        </p:blipFill>
        <p:spPr>
          <a:xfrm>
            <a:off x="3096600" y="989475"/>
            <a:ext cx="2783151" cy="4028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55"/>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COMPARISON PERFORMANCE</a:t>
            </a:r>
            <a:endParaRPr/>
          </a:p>
        </p:txBody>
      </p:sp>
      <p:pic>
        <p:nvPicPr>
          <p:cNvPr id="642" name="Google Shape;642;p55"/>
          <p:cNvPicPr preferRelativeResize="0"/>
          <p:nvPr/>
        </p:nvPicPr>
        <p:blipFill>
          <a:blip r:embed="rId3">
            <a:alphaModFix/>
          </a:blip>
          <a:stretch>
            <a:fillRect/>
          </a:stretch>
        </p:blipFill>
        <p:spPr>
          <a:xfrm>
            <a:off x="1880800" y="1041400"/>
            <a:ext cx="5382391" cy="38492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56"/>
          <p:cNvSpPr txBox="1"/>
          <p:nvPr>
            <p:ph idx="1" type="body"/>
          </p:nvPr>
        </p:nvSpPr>
        <p:spPr>
          <a:xfrm>
            <a:off x="618305" y="1171300"/>
            <a:ext cx="7979700" cy="337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[1] https://ichi.pro/id/review-inception-v4-evolved-from-googlenet-digabung-dengan-resnet-idea-image-classification-103956254365884</a:t>
            </a:r>
            <a:endParaRPr/>
          </a:p>
          <a:p>
            <a:pPr indent="0" lvl="0" marL="0" rtl="0" algn="l">
              <a:spcBef>
                <a:spcPts val="1600"/>
              </a:spcBef>
              <a:spcAft>
                <a:spcPts val="1600"/>
              </a:spcAft>
              <a:buNone/>
            </a:pPr>
            <a:r>
              <a:rPr lang="en-GB"/>
              <a:t>[2] </a:t>
            </a:r>
            <a:br>
              <a:rPr lang="en-GB"/>
            </a:br>
            <a:r>
              <a:rPr lang="en-GB">
                <a:solidFill>
                  <a:schemeClr val="hlink"/>
                </a:solidFill>
                <a:uFill>
                  <a:noFill/>
                </a:uFill>
                <a:hlinkClick r:id="rId3"/>
              </a:rPr>
              <a:t>https://arxiv.org/pdf/1512.00567v3.pdf</a:t>
            </a:r>
            <a:br>
              <a:rPr lang="en-GB"/>
            </a:br>
            <a:br>
              <a:rPr lang="en-GB"/>
            </a:br>
            <a:r>
              <a:rPr lang="en-GB"/>
              <a:t>[3]</a:t>
            </a:r>
            <a:br>
              <a:rPr lang="en-GB"/>
            </a:br>
            <a:r>
              <a:rPr lang="en-GB"/>
              <a:t>https://arxiv.org/pdf/1602.07261.pdf</a:t>
            </a:r>
            <a:endParaRPr/>
          </a:p>
        </p:txBody>
      </p:sp>
      <p:sp>
        <p:nvSpPr>
          <p:cNvPr id="648" name="Google Shape;648;p5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Reference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57"/>
          <p:cNvSpPr txBox="1"/>
          <p:nvPr>
            <p:ph type="title"/>
          </p:nvPr>
        </p:nvSpPr>
        <p:spPr>
          <a:xfrm>
            <a:off x="2471150" y="1436550"/>
            <a:ext cx="3823200" cy="227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t>THANK</a:t>
            </a:r>
            <a:endParaRPr/>
          </a:p>
          <a:p>
            <a:pPr indent="0" lvl="0" marL="0" rtl="0" algn="ctr">
              <a:spcBef>
                <a:spcPts val="0"/>
              </a:spcBef>
              <a:spcAft>
                <a:spcPts val="0"/>
              </a:spcAft>
              <a:buNone/>
            </a:pPr>
            <a:r>
              <a:rPr lang="en-GB"/>
              <a:t>YOU</a:t>
            </a:r>
            <a:endParaRPr/>
          </a:p>
        </p:txBody>
      </p:sp>
      <p:sp>
        <p:nvSpPr>
          <p:cNvPr id="654" name="Google Shape;654;p57"/>
          <p:cNvSpPr txBox="1"/>
          <p:nvPr/>
        </p:nvSpPr>
        <p:spPr>
          <a:xfrm>
            <a:off x="3213811" y="4333329"/>
            <a:ext cx="2337900" cy="303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655" name="Google Shape;655;p57"/>
          <p:cNvSpPr/>
          <p:nvPr/>
        </p:nvSpPr>
        <p:spPr>
          <a:xfrm>
            <a:off x="-65247" y="971445"/>
            <a:ext cx="62397" cy="62143"/>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 name="Google Shape;656;p57"/>
          <p:cNvGrpSpPr/>
          <p:nvPr/>
        </p:nvGrpSpPr>
        <p:grpSpPr>
          <a:xfrm>
            <a:off x="7981434" y="-1177061"/>
            <a:ext cx="203789" cy="1274754"/>
            <a:chOff x="2877432" y="975334"/>
            <a:chExt cx="188886" cy="1181531"/>
          </a:xfrm>
        </p:grpSpPr>
        <p:sp>
          <p:nvSpPr>
            <p:cNvPr id="657" name="Google Shape;657;p57"/>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7"/>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7"/>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 name="Google Shape;660;p57"/>
          <p:cNvSpPr/>
          <p:nvPr/>
        </p:nvSpPr>
        <p:spPr>
          <a:xfrm>
            <a:off x="9277943" y="-708433"/>
            <a:ext cx="9132" cy="2718429"/>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7"/>
          <p:cNvSpPr/>
          <p:nvPr/>
        </p:nvSpPr>
        <p:spPr>
          <a:xfrm>
            <a:off x="335228" y="-685306"/>
            <a:ext cx="9132" cy="1822332"/>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7"/>
          <p:cNvSpPr/>
          <p:nvPr/>
        </p:nvSpPr>
        <p:spPr>
          <a:xfrm>
            <a:off x="2380875" y="4016350"/>
            <a:ext cx="3998400" cy="713400"/>
          </a:xfrm>
          <a:prstGeom prst="rect">
            <a:avLst/>
          </a:prstGeom>
          <a:solidFill>
            <a:srgbClr val="00284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37"/>
          <p:cNvSpPr txBox="1"/>
          <p:nvPr>
            <p:ph idx="1" type="body"/>
          </p:nvPr>
        </p:nvSpPr>
        <p:spPr>
          <a:xfrm>
            <a:off x="618275" y="1196750"/>
            <a:ext cx="7852500" cy="3081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sz="2000"/>
              <a:t>Peneliti ingin meningkatkan performa </a:t>
            </a:r>
            <a:r>
              <a:rPr i="1" lang="en-GB" sz="2000"/>
              <a:t>deep neural network</a:t>
            </a:r>
            <a:r>
              <a:rPr lang="en-GB" sz="2000"/>
              <a:t> dengan meningkatkan besarnya kedalaman dan lebarnya</a:t>
            </a:r>
            <a:endParaRPr sz="2000"/>
          </a:p>
          <a:p>
            <a:pPr indent="-330200" lvl="0" marL="457200" rtl="0" algn="l">
              <a:spcBef>
                <a:spcPts val="0"/>
              </a:spcBef>
              <a:spcAft>
                <a:spcPts val="0"/>
              </a:spcAft>
              <a:buSzPts val="1600"/>
              <a:buChar char="-"/>
            </a:pPr>
            <a:r>
              <a:rPr lang="en-GB" sz="2000"/>
              <a:t>Akan tetapi semakin besar ukurannya, membutuhkan parameter yang semakin banyak sehingga sulit menentukan filter yang cocok dipakai</a:t>
            </a:r>
            <a:endParaRPr sz="2000"/>
          </a:p>
          <a:p>
            <a:pPr indent="-330200" lvl="0" marL="457200" rtl="0" algn="l">
              <a:spcBef>
                <a:spcPts val="0"/>
              </a:spcBef>
              <a:spcAft>
                <a:spcPts val="0"/>
              </a:spcAft>
              <a:buSzPts val="1600"/>
              <a:buChar char="-"/>
            </a:pPr>
            <a:r>
              <a:rPr lang="en-GB" sz="2000"/>
              <a:t>Selain daripada itu, akan membutuhkan biaya komputasi yang besar untuk mengelolanya</a:t>
            </a:r>
            <a:endParaRPr sz="2000"/>
          </a:p>
        </p:txBody>
      </p:sp>
      <p:sp>
        <p:nvSpPr>
          <p:cNvPr id="513" name="Google Shape;513;p3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MOTIVATION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38"/>
          <p:cNvSpPr txBox="1"/>
          <p:nvPr>
            <p:ph idx="1" type="body"/>
          </p:nvPr>
        </p:nvSpPr>
        <p:spPr>
          <a:xfrm>
            <a:off x="618830" y="1345125"/>
            <a:ext cx="7762200" cy="33078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GB" sz="2800"/>
              <a:t>Inception V1</a:t>
            </a:r>
            <a:endParaRPr sz="2800"/>
          </a:p>
          <a:p>
            <a:pPr indent="-381000" lvl="0" marL="457200" rtl="0" algn="l">
              <a:spcBef>
                <a:spcPts val="0"/>
              </a:spcBef>
              <a:spcAft>
                <a:spcPts val="0"/>
              </a:spcAft>
              <a:buSzPts val="2400"/>
              <a:buChar char="-"/>
            </a:pPr>
            <a:r>
              <a:rPr lang="en-GB" sz="2800"/>
              <a:t>Inception V2 dan V3</a:t>
            </a:r>
            <a:endParaRPr sz="2800"/>
          </a:p>
          <a:p>
            <a:pPr indent="-381000" lvl="0" marL="457200" rtl="0" algn="l">
              <a:spcBef>
                <a:spcPts val="0"/>
              </a:spcBef>
              <a:spcAft>
                <a:spcPts val="0"/>
              </a:spcAft>
              <a:buSzPts val="2400"/>
              <a:buChar char="-"/>
            </a:pPr>
            <a:r>
              <a:rPr lang="en-GB" sz="2800"/>
              <a:t>Inception V4 dan Inception-ResNet</a:t>
            </a:r>
            <a:endParaRPr sz="2800"/>
          </a:p>
        </p:txBody>
      </p:sp>
      <p:sp>
        <p:nvSpPr>
          <p:cNvPr id="519" name="Google Shape;519;p38"/>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Macam Versi Inception Net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39"/>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STRUKTUR INCEPTION V1</a:t>
            </a:r>
            <a:endParaRPr/>
          </a:p>
        </p:txBody>
      </p:sp>
      <p:pic>
        <p:nvPicPr>
          <p:cNvPr id="525" name="Google Shape;525;p39"/>
          <p:cNvPicPr preferRelativeResize="0"/>
          <p:nvPr/>
        </p:nvPicPr>
        <p:blipFill>
          <a:blip r:embed="rId3">
            <a:alphaModFix/>
          </a:blip>
          <a:stretch>
            <a:fillRect/>
          </a:stretch>
        </p:blipFill>
        <p:spPr>
          <a:xfrm>
            <a:off x="556150" y="1447450"/>
            <a:ext cx="8031700" cy="2372000"/>
          </a:xfrm>
          <a:prstGeom prst="rect">
            <a:avLst/>
          </a:prstGeom>
          <a:noFill/>
          <a:ln cap="flat" cmpd="sng" w="12700">
            <a:solidFill>
              <a:srgbClr val="000000"/>
            </a:solidFill>
            <a:prstDash val="solid"/>
            <a:miter lim="8000"/>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4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STRUKTUR INCEPTION</a:t>
            </a:r>
            <a:endParaRPr/>
          </a:p>
        </p:txBody>
      </p:sp>
      <p:pic>
        <p:nvPicPr>
          <p:cNvPr id="531" name="Google Shape;531;p40"/>
          <p:cNvPicPr preferRelativeResize="0"/>
          <p:nvPr/>
        </p:nvPicPr>
        <p:blipFill>
          <a:blip r:embed="rId3">
            <a:alphaModFix/>
          </a:blip>
          <a:stretch>
            <a:fillRect/>
          </a:stretch>
        </p:blipFill>
        <p:spPr>
          <a:xfrm>
            <a:off x="1217275" y="989475"/>
            <a:ext cx="6799349" cy="3825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41"/>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STRUKTUR INCEPTION V1</a:t>
            </a:r>
            <a:endParaRPr/>
          </a:p>
        </p:txBody>
      </p:sp>
      <p:pic>
        <p:nvPicPr>
          <p:cNvPr id="537" name="Google Shape;537;p41"/>
          <p:cNvPicPr preferRelativeResize="0"/>
          <p:nvPr/>
        </p:nvPicPr>
        <p:blipFill>
          <a:blip r:embed="rId3">
            <a:alphaModFix/>
          </a:blip>
          <a:stretch>
            <a:fillRect/>
          </a:stretch>
        </p:blipFill>
        <p:spPr>
          <a:xfrm>
            <a:off x="1315200" y="989475"/>
            <a:ext cx="6629225" cy="3952100"/>
          </a:xfrm>
          <a:prstGeom prst="rect">
            <a:avLst/>
          </a:prstGeom>
          <a:noFill/>
          <a:ln cap="flat" cmpd="sng" w="12700">
            <a:solidFill>
              <a:srgbClr val="000000"/>
            </a:solidFill>
            <a:prstDash val="solid"/>
            <a:miter lim="8000"/>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42"/>
          <p:cNvSpPr txBox="1"/>
          <p:nvPr>
            <p:ph idx="1" type="body"/>
          </p:nvPr>
        </p:nvSpPr>
        <p:spPr>
          <a:xfrm>
            <a:off x="618804" y="1104150"/>
            <a:ext cx="3626700" cy="310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900"/>
              <a:t>ILSVRC 2014 Classification Challenge</a:t>
            </a:r>
            <a:endParaRPr sz="1900"/>
          </a:p>
          <a:p>
            <a:pPr indent="-323850" lvl="0" marL="457200" rtl="0" algn="l">
              <a:spcBef>
                <a:spcPts val="1600"/>
              </a:spcBef>
              <a:spcAft>
                <a:spcPts val="0"/>
              </a:spcAft>
              <a:buSzPts val="1500"/>
              <a:buChar char="-"/>
            </a:pPr>
            <a:r>
              <a:rPr lang="en-GB" sz="1900"/>
              <a:t>Training Image: 1.2 M</a:t>
            </a:r>
            <a:endParaRPr sz="1900"/>
          </a:p>
          <a:p>
            <a:pPr indent="-323850" lvl="0" marL="457200" rtl="0" algn="l">
              <a:spcBef>
                <a:spcPts val="0"/>
              </a:spcBef>
              <a:spcAft>
                <a:spcPts val="0"/>
              </a:spcAft>
              <a:buSzPts val="1500"/>
              <a:buChar char="-"/>
            </a:pPr>
            <a:r>
              <a:rPr lang="en-GB" sz="1900"/>
              <a:t>Validation Image: 50,000</a:t>
            </a:r>
            <a:endParaRPr sz="1900"/>
          </a:p>
          <a:p>
            <a:pPr indent="-323850" lvl="0" marL="457200" rtl="0" algn="l">
              <a:spcBef>
                <a:spcPts val="0"/>
              </a:spcBef>
              <a:spcAft>
                <a:spcPts val="0"/>
              </a:spcAft>
              <a:buSzPts val="1500"/>
              <a:buChar char="-"/>
            </a:pPr>
            <a:r>
              <a:rPr lang="en-GB" sz="1900"/>
              <a:t>Testing Image: 100,000</a:t>
            </a:r>
            <a:endParaRPr sz="1900"/>
          </a:p>
          <a:p>
            <a:pPr indent="-349250" lvl="0" marL="457200" rtl="0" algn="l">
              <a:spcBef>
                <a:spcPts val="0"/>
              </a:spcBef>
              <a:spcAft>
                <a:spcPts val="0"/>
              </a:spcAft>
              <a:buSzPts val="1900"/>
              <a:buChar char="-"/>
            </a:pPr>
            <a:r>
              <a:rPr lang="en-GB" sz="1900"/>
              <a:t>Bertujuan menghasilkan bounding box dari suatu objek dari 200 kemungkinan class.</a:t>
            </a:r>
            <a:endParaRPr sz="1900"/>
          </a:p>
        </p:txBody>
      </p:sp>
      <p:sp>
        <p:nvSpPr>
          <p:cNvPr id="543" name="Google Shape;543;p42"/>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EVALUATION</a:t>
            </a:r>
            <a:endParaRPr/>
          </a:p>
        </p:txBody>
      </p:sp>
      <p:pic>
        <p:nvPicPr>
          <p:cNvPr id="544" name="Google Shape;544;p42"/>
          <p:cNvPicPr preferRelativeResize="0"/>
          <p:nvPr/>
        </p:nvPicPr>
        <p:blipFill>
          <a:blip r:embed="rId3">
            <a:alphaModFix/>
          </a:blip>
          <a:stretch>
            <a:fillRect/>
          </a:stretch>
        </p:blipFill>
        <p:spPr>
          <a:xfrm>
            <a:off x="4245425" y="1207025"/>
            <a:ext cx="4540200" cy="2729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43"/>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EVALUATION</a:t>
            </a:r>
            <a:endParaRPr/>
          </a:p>
        </p:txBody>
      </p:sp>
      <p:pic>
        <p:nvPicPr>
          <p:cNvPr id="550" name="Google Shape;550;p43"/>
          <p:cNvPicPr preferRelativeResize="0"/>
          <p:nvPr/>
        </p:nvPicPr>
        <p:blipFill>
          <a:blip r:embed="rId3">
            <a:alphaModFix/>
          </a:blip>
          <a:stretch>
            <a:fillRect/>
          </a:stretch>
        </p:blipFill>
        <p:spPr>
          <a:xfrm>
            <a:off x="152400" y="1332750"/>
            <a:ext cx="8839200" cy="261902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